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sldIdLst>
    <p:sldId id="307" r:id="rId5"/>
    <p:sldId id="385" r:id="rId6"/>
    <p:sldId id="357" r:id="rId7"/>
    <p:sldId id="384" r:id="rId8"/>
    <p:sldId id="383" r:id="rId9"/>
    <p:sldId id="389" r:id="rId10"/>
    <p:sldId id="381" r:id="rId11"/>
    <p:sldId id="386" r:id="rId12"/>
    <p:sldId id="388" r:id="rId13"/>
    <p:sldId id="374" r:id="rId14"/>
    <p:sldId id="387" r:id="rId15"/>
    <p:sldId id="390" r:id="rId16"/>
    <p:sldId id="372" r:id="rId17"/>
  </p:sldIdLst>
  <p:sldSz cx="9144000" cy="6858000" type="screen4x3"/>
  <p:notesSz cx="9928225" cy="6797675"/>
  <p:custDataLst>
    <p:tags r:id="rId19"/>
  </p:custData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orient="horz" pos="4176" userDrawn="1">
          <p15:clr>
            <a:srgbClr val="A4A3A4"/>
          </p15:clr>
        </p15:guide>
        <p15:guide id="8" orient="horz" pos="228" userDrawn="1">
          <p15:clr>
            <a:srgbClr val="A4A3A4"/>
          </p15:clr>
        </p15:guide>
        <p15:guide id="9" pos="240" userDrawn="1">
          <p15:clr>
            <a:srgbClr val="A4A3A4"/>
          </p15:clr>
        </p15:guide>
        <p15:guide id="10" orient="horz" pos="4080" userDrawn="1">
          <p15:clr>
            <a:srgbClr val="A4A3A4"/>
          </p15:clr>
        </p15:guide>
        <p15:guide id="13" pos="56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A0"/>
    <a:srgbClr val="00A0DD"/>
    <a:srgbClr val="254061"/>
    <a:srgbClr val="96171A"/>
    <a:srgbClr val="1B6A3A"/>
    <a:srgbClr val="E6971C"/>
    <a:srgbClr val="005270"/>
    <a:srgbClr val="EA641D"/>
    <a:srgbClr val="7FD0EF"/>
    <a:srgbClr val="00A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2" autoAdjust="0"/>
    <p:restoredTop sz="94125" autoAdjust="0"/>
  </p:normalViewPr>
  <p:slideViewPr>
    <p:cSldViewPr>
      <p:cViewPr varScale="1">
        <p:scale>
          <a:sx n="80" d="100"/>
          <a:sy n="80" d="100"/>
        </p:scale>
        <p:origin x="1291" y="62"/>
      </p:cViewPr>
      <p:guideLst>
        <p:guide orient="horz" pos="4176"/>
        <p:guide orient="horz" pos="228"/>
        <p:guide pos="240"/>
        <p:guide orient="horz" pos="4080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291828793774319E-2"/>
          <c:y val="0.13593256059009481"/>
          <c:w val="0.94941634241245132"/>
          <c:h val="0.8092729188619598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A0E0"/>
            </a:solidFill>
            <a:ln w="9525" algn="ctr">
              <a:solidFill>
                <a:srgbClr val="FFFFFF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0.22233930453108536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6B1-4B42-BB20-40C5DD6A25B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28134878819810327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6B1-4B42-BB20-40C5DD6A25B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41412012644889357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6B1-4B42-BB20-40C5DD6A25B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3"/>
              <c:layout>
                <c:manualLayout>
                  <c:x val="0"/>
                  <c:y val="-0.47312961011591148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6B1-4B42-BB20-40C5DD6A25B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3108535300316122"/>
                </c:manualLayout>
              </c:layout>
              <c:numFmt formatCode="#,##0.0;&quot;-&quot;#,##0.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6B1-4B42-BB20-40C5DD6A25B3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Sheet1!$A$1:$E$1</c:f>
              <c:numCache>
                <c:formatCode>General</c:formatCode>
                <c:ptCount val="5"/>
                <c:pt idx="0">
                  <c:v>2.1</c:v>
                </c:pt>
                <c:pt idx="1">
                  <c:v>2.9</c:v>
                </c:pt>
                <c:pt idx="2">
                  <c:v>4.7</c:v>
                </c:pt>
                <c:pt idx="3">
                  <c:v>5.5</c:v>
                </c:pt>
                <c:pt idx="4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6B1-4B42-BB20-40C5DD6A25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75384352"/>
        <c:axId val="475387096"/>
      </c:barChart>
      <c:catAx>
        <c:axId val="4753843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out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05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uk-UA"/>
          </a:p>
        </c:txPr>
        <c:crossAx val="475387096"/>
        <c:crosses val="min"/>
        <c:auto val="0"/>
        <c:lblAlgn val="ctr"/>
        <c:lblOffset val="100"/>
        <c:noMultiLvlLbl val="0"/>
      </c:catAx>
      <c:valAx>
        <c:axId val="475387096"/>
        <c:scaling>
          <c:orientation val="minMax"/>
          <c:max val="5.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7538435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52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324" tIns="46662" rIns="93324" bIns="46662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5728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185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2265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0388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3670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3095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7168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1946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4059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2275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7510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864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85DB-5ED2-43AE-991A-320313898289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02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6154-5F2D-4FDD-ADC4-FA41E17EF5C1}" type="datetime1">
              <a:rPr lang="en-US" smtClean="0"/>
              <a:t>12/18/2019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6E56-06EE-41BA-9F76-250318BA959C}" type="datetime1">
              <a:rPr lang="en-US" smtClean="0"/>
              <a:t>12/18/2019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06017" y="1769473"/>
            <a:ext cx="1596390" cy="570865"/>
          </a:xfrm>
          <a:custGeom>
            <a:avLst/>
            <a:gdLst/>
            <a:ahLst/>
            <a:cxnLst/>
            <a:rect l="l" t="t" r="r" b="b"/>
            <a:pathLst>
              <a:path w="1596389" h="570864">
                <a:moveTo>
                  <a:pt x="1393030" y="570650"/>
                </a:moveTo>
                <a:lnTo>
                  <a:pt x="0" y="570650"/>
                </a:lnTo>
                <a:lnTo>
                  <a:pt x="0" y="0"/>
                </a:lnTo>
                <a:lnTo>
                  <a:pt x="1393030" y="0"/>
                </a:lnTo>
                <a:lnTo>
                  <a:pt x="1562422" y="237352"/>
                </a:lnTo>
                <a:lnTo>
                  <a:pt x="1595853" y="237352"/>
                </a:lnTo>
                <a:lnTo>
                  <a:pt x="1595853" y="285325"/>
                </a:lnTo>
                <a:lnTo>
                  <a:pt x="1393030" y="570650"/>
                </a:lnTo>
                <a:close/>
              </a:path>
            </a:pathLst>
          </a:custGeom>
          <a:solidFill>
            <a:srgbClr val="BA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4306017" y="1721498"/>
            <a:ext cx="1596390" cy="573405"/>
          </a:xfrm>
          <a:custGeom>
            <a:avLst/>
            <a:gdLst/>
            <a:ahLst/>
            <a:cxnLst/>
            <a:rect l="l" t="t" r="r" b="b"/>
            <a:pathLst>
              <a:path w="1596389" h="573405">
                <a:moveTo>
                  <a:pt x="1393030" y="573175"/>
                </a:moveTo>
                <a:lnTo>
                  <a:pt x="0" y="573175"/>
                </a:lnTo>
                <a:lnTo>
                  <a:pt x="0" y="0"/>
                </a:lnTo>
                <a:lnTo>
                  <a:pt x="1393030" y="0"/>
                </a:lnTo>
                <a:lnTo>
                  <a:pt x="1595853" y="285327"/>
                </a:lnTo>
                <a:lnTo>
                  <a:pt x="1393030" y="573175"/>
                </a:lnTo>
                <a:close/>
              </a:path>
            </a:pathLst>
          </a:custGeom>
          <a:solidFill>
            <a:srgbClr val="079E8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4306017" y="1721500"/>
            <a:ext cx="1596390" cy="573405"/>
          </a:xfrm>
          <a:custGeom>
            <a:avLst/>
            <a:gdLst/>
            <a:ahLst/>
            <a:cxnLst/>
            <a:rect l="l" t="t" r="r" b="b"/>
            <a:pathLst>
              <a:path w="1596389" h="573405">
                <a:moveTo>
                  <a:pt x="1393030" y="573175"/>
                </a:moveTo>
                <a:lnTo>
                  <a:pt x="0" y="573175"/>
                </a:lnTo>
                <a:lnTo>
                  <a:pt x="0" y="0"/>
                </a:lnTo>
                <a:lnTo>
                  <a:pt x="1393030" y="0"/>
                </a:lnTo>
                <a:lnTo>
                  <a:pt x="1595855" y="285325"/>
                </a:lnTo>
                <a:lnTo>
                  <a:pt x="1393030" y="573175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3113582" y="1769473"/>
            <a:ext cx="1346835" cy="570865"/>
          </a:xfrm>
          <a:custGeom>
            <a:avLst/>
            <a:gdLst/>
            <a:ahLst/>
            <a:cxnLst/>
            <a:rect l="l" t="t" r="r" b="b"/>
            <a:pathLst>
              <a:path w="1346835" h="570864">
                <a:moveTo>
                  <a:pt x="1346224" y="570650"/>
                </a:moveTo>
                <a:lnTo>
                  <a:pt x="171621" y="570650"/>
                </a:lnTo>
                <a:lnTo>
                  <a:pt x="0" y="282802"/>
                </a:lnTo>
                <a:lnTo>
                  <a:pt x="0" y="237352"/>
                </a:lnTo>
                <a:lnTo>
                  <a:pt x="28975" y="237352"/>
                </a:lnTo>
                <a:lnTo>
                  <a:pt x="171621" y="0"/>
                </a:lnTo>
                <a:lnTo>
                  <a:pt x="1346224" y="0"/>
                </a:lnTo>
                <a:lnTo>
                  <a:pt x="1346224" y="570650"/>
                </a:lnTo>
                <a:close/>
              </a:path>
            </a:pathLst>
          </a:custGeom>
          <a:solidFill>
            <a:srgbClr val="BA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3113582" y="1769475"/>
            <a:ext cx="1346835" cy="570865"/>
          </a:xfrm>
          <a:custGeom>
            <a:avLst/>
            <a:gdLst/>
            <a:ahLst/>
            <a:cxnLst/>
            <a:rect l="l" t="t" r="r" b="b"/>
            <a:pathLst>
              <a:path w="1346835" h="570864">
                <a:moveTo>
                  <a:pt x="28975" y="237350"/>
                </a:moveTo>
                <a:lnTo>
                  <a:pt x="171621" y="0"/>
                </a:lnTo>
                <a:lnTo>
                  <a:pt x="1346224" y="0"/>
                </a:lnTo>
                <a:lnTo>
                  <a:pt x="1346224" y="570650"/>
                </a:lnTo>
                <a:lnTo>
                  <a:pt x="171621" y="570650"/>
                </a:lnTo>
                <a:lnTo>
                  <a:pt x="0" y="282800"/>
                </a:lnTo>
                <a:lnTo>
                  <a:pt x="0" y="237350"/>
                </a:lnTo>
                <a:lnTo>
                  <a:pt x="28975" y="23735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3113582" y="1721499"/>
            <a:ext cx="1346835" cy="570865"/>
          </a:xfrm>
          <a:custGeom>
            <a:avLst/>
            <a:gdLst/>
            <a:ahLst/>
            <a:cxnLst/>
            <a:rect l="l" t="t" r="r" b="b"/>
            <a:pathLst>
              <a:path w="1346835" h="570864">
                <a:moveTo>
                  <a:pt x="1346224" y="570650"/>
                </a:moveTo>
                <a:lnTo>
                  <a:pt x="171621" y="570650"/>
                </a:lnTo>
                <a:lnTo>
                  <a:pt x="0" y="285325"/>
                </a:lnTo>
                <a:lnTo>
                  <a:pt x="171621" y="0"/>
                </a:lnTo>
                <a:lnTo>
                  <a:pt x="1346224" y="0"/>
                </a:lnTo>
                <a:lnTo>
                  <a:pt x="1346224" y="570650"/>
                </a:lnTo>
                <a:close/>
              </a:path>
            </a:pathLst>
          </a:custGeom>
          <a:solidFill>
            <a:srgbClr val="F9264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3113582" y="1721500"/>
            <a:ext cx="1346835" cy="570865"/>
          </a:xfrm>
          <a:custGeom>
            <a:avLst/>
            <a:gdLst/>
            <a:ahLst/>
            <a:cxnLst/>
            <a:rect l="l" t="t" r="r" b="b"/>
            <a:pathLst>
              <a:path w="1346835" h="570864">
                <a:moveTo>
                  <a:pt x="171621" y="570650"/>
                </a:moveTo>
                <a:lnTo>
                  <a:pt x="1346224" y="570650"/>
                </a:lnTo>
                <a:lnTo>
                  <a:pt x="1346224" y="0"/>
                </a:lnTo>
                <a:lnTo>
                  <a:pt x="171621" y="0"/>
                </a:lnTo>
                <a:lnTo>
                  <a:pt x="0" y="285325"/>
                </a:lnTo>
                <a:lnTo>
                  <a:pt x="171621" y="57065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3753261" y="5954921"/>
            <a:ext cx="1496060" cy="357505"/>
          </a:xfrm>
          <a:custGeom>
            <a:avLst/>
            <a:gdLst/>
            <a:ahLst/>
            <a:cxnLst/>
            <a:rect l="l" t="t" r="r" b="b"/>
            <a:pathLst>
              <a:path w="1496060" h="357504">
                <a:moveTo>
                  <a:pt x="856592" y="357278"/>
                </a:moveTo>
                <a:lnTo>
                  <a:pt x="746107" y="356083"/>
                </a:lnTo>
                <a:lnTo>
                  <a:pt x="635654" y="352558"/>
                </a:lnTo>
                <a:lnTo>
                  <a:pt x="527399" y="346748"/>
                </a:lnTo>
                <a:lnTo>
                  <a:pt x="423502" y="338695"/>
                </a:lnTo>
                <a:lnTo>
                  <a:pt x="326129" y="328444"/>
                </a:lnTo>
                <a:lnTo>
                  <a:pt x="237442" y="316038"/>
                </a:lnTo>
                <a:lnTo>
                  <a:pt x="159603" y="301520"/>
                </a:lnTo>
                <a:lnTo>
                  <a:pt x="94776" y="284934"/>
                </a:lnTo>
                <a:lnTo>
                  <a:pt x="45125" y="266324"/>
                </a:lnTo>
                <a:lnTo>
                  <a:pt x="12811" y="245733"/>
                </a:lnTo>
                <a:lnTo>
                  <a:pt x="0" y="223205"/>
                </a:lnTo>
                <a:lnTo>
                  <a:pt x="2217" y="209720"/>
                </a:lnTo>
                <a:lnTo>
                  <a:pt x="44844" y="163776"/>
                </a:lnTo>
                <a:lnTo>
                  <a:pt x="99897" y="130805"/>
                </a:lnTo>
                <a:lnTo>
                  <a:pt x="134410" y="114287"/>
                </a:lnTo>
                <a:lnTo>
                  <a:pt x="173136" y="98045"/>
                </a:lnTo>
                <a:lnTo>
                  <a:pt x="215741" y="82304"/>
                </a:lnTo>
                <a:lnTo>
                  <a:pt x="261889" y="67286"/>
                </a:lnTo>
                <a:lnTo>
                  <a:pt x="311247" y="53215"/>
                </a:lnTo>
                <a:lnTo>
                  <a:pt x="363480" y="40314"/>
                </a:lnTo>
                <a:lnTo>
                  <a:pt x="418254" y="28807"/>
                </a:lnTo>
                <a:lnTo>
                  <a:pt x="475235" y="18917"/>
                </a:lnTo>
                <a:lnTo>
                  <a:pt x="534087" y="10868"/>
                </a:lnTo>
                <a:lnTo>
                  <a:pt x="594478" y="4883"/>
                </a:lnTo>
                <a:lnTo>
                  <a:pt x="656072" y="1186"/>
                </a:lnTo>
                <a:lnTo>
                  <a:pt x="718536" y="0"/>
                </a:lnTo>
                <a:lnTo>
                  <a:pt x="781534" y="1548"/>
                </a:lnTo>
                <a:lnTo>
                  <a:pt x="844733" y="6054"/>
                </a:lnTo>
                <a:lnTo>
                  <a:pt x="890566" y="11069"/>
                </a:lnTo>
                <a:lnTo>
                  <a:pt x="936916" y="17690"/>
                </a:lnTo>
                <a:lnTo>
                  <a:pt x="983463" y="25780"/>
                </a:lnTo>
                <a:lnTo>
                  <a:pt x="1029888" y="35203"/>
                </a:lnTo>
                <a:lnTo>
                  <a:pt x="1075872" y="45823"/>
                </a:lnTo>
                <a:lnTo>
                  <a:pt x="1121095" y="57504"/>
                </a:lnTo>
                <a:lnTo>
                  <a:pt x="1165238" y="70109"/>
                </a:lnTo>
                <a:lnTo>
                  <a:pt x="1207982" y="83501"/>
                </a:lnTo>
                <a:lnTo>
                  <a:pt x="1249008" y="97545"/>
                </a:lnTo>
                <a:lnTo>
                  <a:pt x="1287995" y="112105"/>
                </a:lnTo>
                <a:lnTo>
                  <a:pt x="1324626" y="127042"/>
                </a:lnTo>
                <a:lnTo>
                  <a:pt x="1389540" y="157509"/>
                </a:lnTo>
                <a:lnTo>
                  <a:pt x="1441194" y="187855"/>
                </a:lnTo>
                <a:lnTo>
                  <a:pt x="1477034" y="216988"/>
                </a:lnTo>
                <a:lnTo>
                  <a:pt x="1495557" y="256030"/>
                </a:lnTo>
                <a:lnTo>
                  <a:pt x="1482110" y="277758"/>
                </a:lnTo>
                <a:lnTo>
                  <a:pt x="1399075" y="313095"/>
                </a:lnTo>
                <a:lnTo>
                  <a:pt x="1333814" y="326790"/>
                </a:lnTo>
                <a:lnTo>
                  <a:pt x="1255608" y="337895"/>
                </a:lnTo>
                <a:lnTo>
                  <a:pt x="1166619" y="346452"/>
                </a:lnTo>
                <a:lnTo>
                  <a:pt x="1069012" y="352506"/>
                </a:lnTo>
                <a:lnTo>
                  <a:pt x="964948" y="356100"/>
                </a:lnTo>
                <a:lnTo>
                  <a:pt x="856592" y="357278"/>
                </a:lnTo>
                <a:close/>
              </a:path>
            </a:pathLst>
          </a:custGeom>
          <a:solidFill>
            <a:srgbClr val="6D6E7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k object 24"/>
          <p:cNvSpPr/>
          <p:nvPr/>
        </p:nvSpPr>
        <p:spPr>
          <a:xfrm>
            <a:off x="4441975" y="1713926"/>
            <a:ext cx="158750" cy="4361180"/>
          </a:xfrm>
          <a:custGeom>
            <a:avLst/>
            <a:gdLst/>
            <a:ahLst/>
            <a:cxnLst/>
            <a:rect l="l" t="t" r="r" b="b"/>
            <a:pathLst>
              <a:path w="158750" h="4361180">
                <a:moveTo>
                  <a:pt x="158248" y="4360677"/>
                </a:moveTo>
                <a:lnTo>
                  <a:pt x="0" y="4360677"/>
                </a:lnTo>
                <a:lnTo>
                  <a:pt x="0" y="0"/>
                </a:lnTo>
                <a:lnTo>
                  <a:pt x="158248" y="0"/>
                </a:lnTo>
                <a:lnTo>
                  <a:pt x="158248" y="4360677"/>
                </a:lnTo>
                <a:close/>
              </a:path>
            </a:pathLst>
          </a:custGeom>
          <a:solidFill>
            <a:srgbClr val="2727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k object 25"/>
          <p:cNvSpPr/>
          <p:nvPr/>
        </p:nvSpPr>
        <p:spPr>
          <a:xfrm>
            <a:off x="4441975" y="1713926"/>
            <a:ext cx="158750" cy="4361180"/>
          </a:xfrm>
          <a:custGeom>
            <a:avLst/>
            <a:gdLst/>
            <a:ahLst/>
            <a:cxnLst/>
            <a:rect l="l" t="t" r="r" b="b"/>
            <a:pathLst>
              <a:path w="158750" h="4361180">
                <a:moveTo>
                  <a:pt x="158248" y="4360677"/>
                </a:moveTo>
                <a:lnTo>
                  <a:pt x="0" y="4360677"/>
                </a:lnTo>
                <a:lnTo>
                  <a:pt x="0" y="0"/>
                </a:lnTo>
                <a:lnTo>
                  <a:pt x="158248" y="0"/>
                </a:lnTo>
                <a:lnTo>
                  <a:pt x="158248" y="436067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k object 26"/>
          <p:cNvSpPr/>
          <p:nvPr/>
        </p:nvSpPr>
        <p:spPr>
          <a:xfrm>
            <a:off x="213359" y="3550932"/>
            <a:ext cx="998219" cy="995044"/>
          </a:xfrm>
          <a:custGeom>
            <a:avLst/>
            <a:gdLst/>
            <a:ahLst/>
            <a:cxnLst/>
            <a:rect l="l" t="t" r="r" b="b"/>
            <a:pathLst>
              <a:path w="998219" h="995045">
                <a:moveTo>
                  <a:pt x="498928" y="994457"/>
                </a:moveTo>
                <a:lnTo>
                  <a:pt x="457826" y="992789"/>
                </a:lnTo>
                <a:lnTo>
                  <a:pt x="417671" y="987875"/>
                </a:lnTo>
                <a:lnTo>
                  <a:pt x="378588" y="979847"/>
                </a:lnTo>
                <a:lnTo>
                  <a:pt x="340702" y="968838"/>
                </a:lnTo>
                <a:lnTo>
                  <a:pt x="304140" y="954980"/>
                </a:lnTo>
                <a:lnTo>
                  <a:pt x="269027" y="938407"/>
                </a:lnTo>
                <a:lnTo>
                  <a:pt x="235488" y="919251"/>
                </a:lnTo>
                <a:lnTo>
                  <a:pt x="203649" y="897645"/>
                </a:lnTo>
                <a:lnTo>
                  <a:pt x="173636" y="873721"/>
                </a:lnTo>
                <a:lnTo>
                  <a:pt x="145574" y="847613"/>
                </a:lnTo>
                <a:lnTo>
                  <a:pt x="119588" y="819454"/>
                </a:lnTo>
                <a:lnTo>
                  <a:pt x="95805" y="789375"/>
                </a:lnTo>
                <a:lnTo>
                  <a:pt x="74349" y="757510"/>
                </a:lnTo>
                <a:lnTo>
                  <a:pt x="55347" y="723991"/>
                </a:lnTo>
                <a:lnTo>
                  <a:pt x="38923" y="688952"/>
                </a:lnTo>
                <a:lnTo>
                  <a:pt x="25204" y="652525"/>
                </a:lnTo>
                <a:lnTo>
                  <a:pt x="14316" y="614842"/>
                </a:lnTo>
                <a:lnTo>
                  <a:pt x="6383" y="576038"/>
                </a:lnTo>
                <a:lnTo>
                  <a:pt x="1531" y="536243"/>
                </a:lnTo>
                <a:lnTo>
                  <a:pt x="0" y="498414"/>
                </a:lnTo>
                <a:lnTo>
                  <a:pt x="0" y="492739"/>
                </a:lnTo>
                <a:lnTo>
                  <a:pt x="1531" y="454504"/>
                </a:lnTo>
                <a:lnTo>
                  <a:pt x="6383" y="414363"/>
                </a:lnTo>
                <a:lnTo>
                  <a:pt x="14316" y="375294"/>
                </a:lnTo>
                <a:lnTo>
                  <a:pt x="25204" y="337422"/>
                </a:lnTo>
                <a:lnTo>
                  <a:pt x="38923" y="300873"/>
                </a:lnTo>
                <a:lnTo>
                  <a:pt x="55347" y="265772"/>
                </a:lnTo>
                <a:lnTo>
                  <a:pt x="74349" y="232246"/>
                </a:lnTo>
                <a:lnTo>
                  <a:pt x="95805" y="200418"/>
                </a:lnTo>
                <a:lnTo>
                  <a:pt x="119588" y="170415"/>
                </a:lnTo>
                <a:lnTo>
                  <a:pt x="145574" y="142363"/>
                </a:lnTo>
                <a:lnTo>
                  <a:pt x="173636" y="116387"/>
                </a:lnTo>
                <a:lnTo>
                  <a:pt x="203649" y="92612"/>
                </a:lnTo>
                <a:lnTo>
                  <a:pt x="235488" y="71164"/>
                </a:lnTo>
                <a:lnTo>
                  <a:pt x="269027" y="52168"/>
                </a:lnTo>
                <a:lnTo>
                  <a:pt x="304140" y="35751"/>
                </a:lnTo>
                <a:lnTo>
                  <a:pt x="340702" y="22037"/>
                </a:lnTo>
                <a:lnTo>
                  <a:pt x="378588" y="11152"/>
                </a:lnTo>
                <a:lnTo>
                  <a:pt x="417671" y="3221"/>
                </a:lnTo>
                <a:lnTo>
                  <a:pt x="444345" y="0"/>
                </a:lnTo>
                <a:lnTo>
                  <a:pt x="552959" y="0"/>
                </a:lnTo>
                <a:lnTo>
                  <a:pt x="618221" y="11152"/>
                </a:lnTo>
                <a:lnTo>
                  <a:pt x="655917" y="22037"/>
                </a:lnTo>
                <a:lnTo>
                  <a:pt x="692357" y="35751"/>
                </a:lnTo>
                <a:lnTo>
                  <a:pt x="727409" y="52168"/>
                </a:lnTo>
                <a:lnTo>
                  <a:pt x="760940" y="71164"/>
                </a:lnTo>
                <a:lnTo>
                  <a:pt x="792816" y="92612"/>
                </a:lnTo>
                <a:lnTo>
                  <a:pt x="822905" y="116387"/>
                </a:lnTo>
                <a:lnTo>
                  <a:pt x="851075" y="142363"/>
                </a:lnTo>
                <a:lnTo>
                  <a:pt x="877192" y="170415"/>
                </a:lnTo>
                <a:lnTo>
                  <a:pt x="901124" y="200418"/>
                </a:lnTo>
                <a:lnTo>
                  <a:pt x="922738" y="232246"/>
                </a:lnTo>
                <a:lnTo>
                  <a:pt x="941901" y="265772"/>
                </a:lnTo>
                <a:lnTo>
                  <a:pt x="958480" y="300873"/>
                </a:lnTo>
                <a:lnTo>
                  <a:pt x="972342" y="337422"/>
                </a:lnTo>
                <a:lnTo>
                  <a:pt x="983356" y="375294"/>
                </a:lnTo>
                <a:lnTo>
                  <a:pt x="991387" y="414363"/>
                </a:lnTo>
                <a:lnTo>
                  <a:pt x="996303" y="454504"/>
                </a:lnTo>
                <a:lnTo>
                  <a:pt x="997971" y="495592"/>
                </a:lnTo>
                <a:lnTo>
                  <a:pt x="996303" y="536243"/>
                </a:lnTo>
                <a:lnTo>
                  <a:pt x="991387" y="576038"/>
                </a:lnTo>
                <a:lnTo>
                  <a:pt x="983356" y="614842"/>
                </a:lnTo>
                <a:lnTo>
                  <a:pt x="972342" y="652525"/>
                </a:lnTo>
                <a:lnTo>
                  <a:pt x="958480" y="688952"/>
                </a:lnTo>
                <a:lnTo>
                  <a:pt x="941901" y="723991"/>
                </a:lnTo>
                <a:lnTo>
                  <a:pt x="922738" y="757510"/>
                </a:lnTo>
                <a:lnTo>
                  <a:pt x="901124" y="789375"/>
                </a:lnTo>
                <a:lnTo>
                  <a:pt x="877192" y="819454"/>
                </a:lnTo>
                <a:lnTo>
                  <a:pt x="851075" y="847613"/>
                </a:lnTo>
                <a:lnTo>
                  <a:pt x="822905" y="873721"/>
                </a:lnTo>
                <a:lnTo>
                  <a:pt x="792816" y="897645"/>
                </a:lnTo>
                <a:lnTo>
                  <a:pt x="760940" y="919251"/>
                </a:lnTo>
                <a:lnTo>
                  <a:pt x="727409" y="938407"/>
                </a:lnTo>
                <a:lnTo>
                  <a:pt x="692357" y="954980"/>
                </a:lnTo>
                <a:lnTo>
                  <a:pt x="655917" y="968838"/>
                </a:lnTo>
                <a:lnTo>
                  <a:pt x="618221" y="979847"/>
                </a:lnTo>
                <a:lnTo>
                  <a:pt x="579403" y="987875"/>
                </a:lnTo>
                <a:lnTo>
                  <a:pt x="539594" y="992789"/>
                </a:lnTo>
                <a:lnTo>
                  <a:pt x="498928" y="994457"/>
                </a:lnTo>
                <a:close/>
              </a:path>
            </a:pathLst>
          </a:custGeom>
          <a:solidFill>
            <a:srgbClr val="F9264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bk object 27"/>
          <p:cNvSpPr/>
          <p:nvPr/>
        </p:nvSpPr>
        <p:spPr>
          <a:xfrm>
            <a:off x="213359" y="4046523"/>
            <a:ext cx="998219" cy="499109"/>
          </a:xfrm>
          <a:custGeom>
            <a:avLst/>
            <a:gdLst/>
            <a:ahLst/>
            <a:cxnLst/>
            <a:rect l="l" t="t" r="r" b="b"/>
            <a:pathLst>
              <a:path w="998219" h="499110">
                <a:moveTo>
                  <a:pt x="997971" y="0"/>
                </a:moveTo>
                <a:lnTo>
                  <a:pt x="996303" y="40651"/>
                </a:lnTo>
                <a:lnTo>
                  <a:pt x="991387" y="80446"/>
                </a:lnTo>
                <a:lnTo>
                  <a:pt x="983356" y="119250"/>
                </a:lnTo>
                <a:lnTo>
                  <a:pt x="972342" y="156933"/>
                </a:lnTo>
                <a:lnTo>
                  <a:pt x="958480" y="193360"/>
                </a:lnTo>
                <a:lnTo>
                  <a:pt x="941901" y="228399"/>
                </a:lnTo>
                <a:lnTo>
                  <a:pt x="922738" y="261918"/>
                </a:lnTo>
                <a:lnTo>
                  <a:pt x="901124" y="293783"/>
                </a:lnTo>
                <a:lnTo>
                  <a:pt x="877192" y="323862"/>
                </a:lnTo>
                <a:lnTo>
                  <a:pt x="851075" y="352021"/>
                </a:lnTo>
                <a:lnTo>
                  <a:pt x="822905" y="378129"/>
                </a:lnTo>
                <a:lnTo>
                  <a:pt x="792816" y="402053"/>
                </a:lnTo>
                <a:lnTo>
                  <a:pt x="760940" y="423659"/>
                </a:lnTo>
                <a:lnTo>
                  <a:pt x="727409" y="442815"/>
                </a:lnTo>
                <a:lnTo>
                  <a:pt x="692357" y="459388"/>
                </a:lnTo>
                <a:lnTo>
                  <a:pt x="655917" y="473245"/>
                </a:lnTo>
                <a:lnTo>
                  <a:pt x="618221" y="484255"/>
                </a:lnTo>
                <a:lnTo>
                  <a:pt x="579403" y="492283"/>
                </a:lnTo>
                <a:lnTo>
                  <a:pt x="539594" y="497197"/>
                </a:lnTo>
                <a:lnTo>
                  <a:pt x="498928" y="498865"/>
                </a:lnTo>
                <a:lnTo>
                  <a:pt x="457826" y="497197"/>
                </a:lnTo>
                <a:lnTo>
                  <a:pt x="417671" y="492283"/>
                </a:lnTo>
                <a:lnTo>
                  <a:pt x="378588" y="484255"/>
                </a:lnTo>
                <a:lnTo>
                  <a:pt x="340702" y="473245"/>
                </a:lnTo>
                <a:lnTo>
                  <a:pt x="304140" y="459388"/>
                </a:lnTo>
                <a:lnTo>
                  <a:pt x="269027" y="442815"/>
                </a:lnTo>
                <a:lnTo>
                  <a:pt x="235488" y="423659"/>
                </a:lnTo>
                <a:lnTo>
                  <a:pt x="203649" y="402053"/>
                </a:lnTo>
                <a:lnTo>
                  <a:pt x="173636" y="378129"/>
                </a:lnTo>
                <a:lnTo>
                  <a:pt x="145574" y="352021"/>
                </a:lnTo>
                <a:lnTo>
                  <a:pt x="119588" y="323862"/>
                </a:lnTo>
                <a:lnTo>
                  <a:pt x="95805" y="293783"/>
                </a:lnTo>
                <a:lnTo>
                  <a:pt x="74349" y="261918"/>
                </a:lnTo>
                <a:lnTo>
                  <a:pt x="55347" y="228399"/>
                </a:lnTo>
                <a:lnTo>
                  <a:pt x="38923" y="193360"/>
                </a:lnTo>
                <a:lnTo>
                  <a:pt x="25204" y="156933"/>
                </a:lnTo>
                <a:lnTo>
                  <a:pt x="14316" y="119250"/>
                </a:lnTo>
                <a:lnTo>
                  <a:pt x="6383" y="80446"/>
                </a:lnTo>
                <a:lnTo>
                  <a:pt x="1531" y="40651"/>
                </a:lnTo>
                <a:lnTo>
                  <a:pt x="0" y="2822"/>
                </a:lnTo>
              </a:path>
            </a:pathLst>
          </a:custGeom>
          <a:ln w="32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bk object 28"/>
          <p:cNvSpPr/>
          <p:nvPr/>
        </p:nvSpPr>
        <p:spPr>
          <a:xfrm>
            <a:off x="213359" y="3550932"/>
            <a:ext cx="444500" cy="492759"/>
          </a:xfrm>
          <a:custGeom>
            <a:avLst/>
            <a:gdLst/>
            <a:ahLst/>
            <a:cxnLst/>
            <a:rect l="l" t="t" r="r" b="b"/>
            <a:pathLst>
              <a:path w="444500" h="492760">
                <a:moveTo>
                  <a:pt x="0" y="492738"/>
                </a:moveTo>
                <a:lnTo>
                  <a:pt x="1531" y="454504"/>
                </a:lnTo>
                <a:lnTo>
                  <a:pt x="6383" y="414363"/>
                </a:lnTo>
                <a:lnTo>
                  <a:pt x="14316" y="375294"/>
                </a:lnTo>
                <a:lnTo>
                  <a:pt x="25204" y="337422"/>
                </a:lnTo>
                <a:lnTo>
                  <a:pt x="38923" y="300873"/>
                </a:lnTo>
                <a:lnTo>
                  <a:pt x="55347" y="265772"/>
                </a:lnTo>
                <a:lnTo>
                  <a:pt x="74349" y="232245"/>
                </a:lnTo>
                <a:lnTo>
                  <a:pt x="95805" y="200417"/>
                </a:lnTo>
                <a:lnTo>
                  <a:pt x="119588" y="170414"/>
                </a:lnTo>
                <a:lnTo>
                  <a:pt x="145574" y="142362"/>
                </a:lnTo>
                <a:lnTo>
                  <a:pt x="173636" y="116386"/>
                </a:lnTo>
                <a:lnTo>
                  <a:pt x="203649" y="92611"/>
                </a:lnTo>
                <a:lnTo>
                  <a:pt x="235488" y="71163"/>
                </a:lnTo>
                <a:lnTo>
                  <a:pt x="269027" y="52167"/>
                </a:lnTo>
                <a:lnTo>
                  <a:pt x="304140" y="35750"/>
                </a:lnTo>
                <a:lnTo>
                  <a:pt x="340702" y="22036"/>
                </a:lnTo>
                <a:lnTo>
                  <a:pt x="378588" y="11151"/>
                </a:lnTo>
                <a:lnTo>
                  <a:pt x="417671" y="3221"/>
                </a:lnTo>
                <a:lnTo>
                  <a:pt x="444338" y="0"/>
                </a:lnTo>
              </a:path>
            </a:pathLst>
          </a:custGeom>
          <a:ln w="32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k object 29"/>
          <p:cNvSpPr/>
          <p:nvPr/>
        </p:nvSpPr>
        <p:spPr>
          <a:xfrm>
            <a:off x="766325" y="3550932"/>
            <a:ext cx="445134" cy="495934"/>
          </a:xfrm>
          <a:custGeom>
            <a:avLst/>
            <a:gdLst/>
            <a:ahLst/>
            <a:cxnLst/>
            <a:rect l="l" t="t" r="r" b="b"/>
            <a:pathLst>
              <a:path w="445134" h="495935">
                <a:moveTo>
                  <a:pt x="0" y="0"/>
                </a:moveTo>
                <a:lnTo>
                  <a:pt x="65256" y="11151"/>
                </a:lnTo>
                <a:lnTo>
                  <a:pt x="102951" y="22036"/>
                </a:lnTo>
                <a:lnTo>
                  <a:pt x="139392" y="35750"/>
                </a:lnTo>
                <a:lnTo>
                  <a:pt x="174443" y="52167"/>
                </a:lnTo>
                <a:lnTo>
                  <a:pt x="207974" y="71163"/>
                </a:lnTo>
                <a:lnTo>
                  <a:pt x="239850" y="92611"/>
                </a:lnTo>
                <a:lnTo>
                  <a:pt x="269940" y="116386"/>
                </a:lnTo>
                <a:lnTo>
                  <a:pt x="298109" y="142362"/>
                </a:lnTo>
                <a:lnTo>
                  <a:pt x="324227" y="170414"/>
                </a:lnTo>
                <a:lnTo>
                  <a:pt x="348158" y="200417"/>
                </a:lnTo>
                <a:lnTo>
                  <a:pt x="369772" y="232245"/>
                </a:lnTo>
                <a:lnTo>
                  <a:pt x="388935" y="265772"/>
                </a:lnTo>
                <a:lnTo>
                  <a:pt x="405514" y="300873"/>
                </a:lnTo>
                <a:lnTo>
                  <a:pt x="419377" y="337422"/>
                </a:lnTo>
                <a:lnTo>
                  <a:pt x="430390" y="375294"/>
                </a:lnTo>
                <a:lnTo>
                  <a:pt x="438421" y="414363"/>
                </a:lnTo>
                <a:lnTo>
                  <a:pt x="443337" y="454504"/>
                </a:lnTo>
                <a:lnTo>
                  <a:pt x="445005" y="495591"/>
                </a:lnTo>
              </a:path>
            </a:pathLst>
          </a:custGeom>
          <a:ln w="32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bk object 30"/>
          <p:cNvSpPr/>
          <p:nvPr/>
        </p:nvSpPr>
        <p:spPr>
          <a:xfrm>
            <a:off x="213359" y="2308859"/>
            <a:ext cx="998219" cy="995044"/>
          </a:xfrm>
          <a:custGeom>
            <a:avLst/>
            <a:gdLst/>
            <a:ahLst/>
            <a:cxnLst/>
            <a:rect l="l" t="t" r="r" b="b"/>
            <a:pathLst>
              <a:path w="998219" h="995045">
                <a:moveTo>
                  <a:pt x="498928" y="994470"/>
                </a:moveTo>
                <a:lnTo>
                  <a:pt x="457826" y="992803"/>
                </a:lnTo>
                <a:lnTo>
                  <a:pt x="417671" y="987889"/>
                </a:lnTo>
                <a:lnTo>
                  <a:pt x="378588" y="979860"/>
                </a:lnTo>
                <a:lnTo>
                  <a:pt x="340702" y="968851"/>
                </a:lnTo>
                <a:lnTo>
                  <a:pt x="304140" y="954994"/>
                </a:lnTo>
                <a:lnTo>
                  <a:pt x="269027" y="938420"/>
                </a:lnTo>
                <a:lnTo>
                  <a:pt x="235488" y="919264"/>
                </a:lnTo>
                <a:lnTo>
                  <a:pt x="203649" y="897658"/>
                </a:lnTo>
                <a:lnTo>
                  <a:pt x="173636" y="873735"/>
                </a:lnTo>
                <a:lnTo>
                  <a:pt x="145574" y="847627"/>
                </a:lnTo>
                <a:lnTo>
                  <a:pt x="119588" y="819467"/>
                </a:lnTo>
                <a:lnTo>
                  <a:pt x="95805" y="789389"/>
                </a:lnTo>
                <a:lnTo>
                  <a:pt x="74349" y="757524"/>
                </a:lnTo>
                <a:lnTo>
                  <a:pt x="55347" y="724005"/>
                </a:lnTo>
                <a:lnTo>
                  <a:pt x="38923" y="688966"/>
                </a:lnTo>
                <a:lnTo>
                  <a:pt x="25204" y="652539"/>
                </a:lnTo>
                <a:lnTo>
                  <a:pt x="14316" y="614856"/>
                </a:lnTo>
                <a:lnTo>
                  <a:pt x="6383" y="576051"/>
                </a:lnTo>
                <a:lnTo>
                  <a:pt x="1531" y="536257"/>
                </a:lnTo>
                <a:lnTo>
                  <a:pt x="0" y="498427"/>
                </a:lnTo>
                <a:lnTo>
                  <a:pt x="0" y="492753"/>
                </a:lnTo>
                <a:lnTo>
                  <a:pt x="1531" y="454518"/>
                </a:lnTo>
                <a:lnTo>
                  <a:pt x="6383" y="414377"/>
                </a:lnTo>
                <a:lnTo>
                  <a:pt x="14316" y="375308"/>
                </a:lnTo>
                <a:lnTo>
                  <a:pt x="25204" y="337436"/>
                </a:lnTo>
                <a:lnTo>
                  <a:pt x="38923" y="300887"/>
                </a:lnTo>
                <a:lnTo>
                  <a:pt x="55347" y="265786"/>
                </a:lnTo>
                <a:lnTo>
                  <a:pt x="74349" y="232259"/>
                </a:lnTo>
                <a:lnTo>
                  <a:pt x="95805" y="200432"/>
                </a:lnTo>
                <a:lnTo>
                  <a:pt x="119588" y="170429"/>
                </a:lnTo>
                <a:lnTo>
                  <a:pt x="145574" y="142377"/>
                </a:lnTo>
                <a:lnTo>
                  <a:pt x="173636" y="116400"/>
                </a:lnTo>
                <a:lnTo>
                  <a:pt x="203649" y="92625"/>
                </a:lnTo>
                <a:lnTo>
                  <a:pt x="235488" y="71177"/>
                </a:lnTo>
                <a:lnTo>
                  <a:pt x="269027" y="52182"/>
                </a:lnTo>
                <a:lnTo>
                  <a:pt x="304140" y="35764"/>
                </a:lnTo>
                <a:lnTo>
                  <a:pt x="340702" y="22050"/>
                </a:lnTo>
                <a:lnTo>
                  <a:pt x="378588" y="11165"/>
                </a:lnTo>
                <a:lnTo>
                  <a:pt x="417671" y="3235"/>
                </a:lnTo>
                <a:lnTo>
                  <a:pt x="444458" y="0"/>
                </a:lnTo>
                <a:lnTo>
                  <a:pt x="552847" y="0"/>
                </a:lnTo>
                <a:lnTo>
                  <a:pt x="618221" y="11165"/>
                </a:lnTo>
                <a:lnTo>
                  <a:pt x="655917" y="22050"/>
                </a:lnTo>
                <a:lnTo>
                  <a:pt x="692357" y="35764"/>
                </a:lnTo>
                <a:lnTo>
                  <a:pt x="727409" y="52182"/>
                </a:lnTo>
                <a:lnTo>
                  <a:pt x="760940" y="71177"/>
                </a:lnTo>
                <a:lnTo>
                  <a:pt x="792816" y="92625"/>
                </a:lnTo>
                <a:lnTo>
                  <a:pt x="822905" y="116400"/>
                </a:lnTo>
                <a:lnTo>
                  <a:pt x="851075" y="142377"/>
                </a:lnTo>
                <a:lnTo>
                  <a:pt x="877192" y="170429"/>
                </a:lnTo>
                <a:lnTo>
                  <a:pt x="901124" y="200432"/>
                </a:lnTo>
                <a:lnTo>
                  <a:pt x="922738" y="232259"/>
                </a:lnTo>
                <a:lnTo>
                  <a:pt x="941901" y="265786"/>
                </a:lnTo>
                <a:lnTo>
                  <a:pt x="958480" y="300887"/>
                </a:lnTo>
                <a:lnTo>
                  <a:pt x="972342" y="337436"/>
                </a:lnTo>
                <a:lnTo>
                  <a:pt x="983356" y="375308"/>
                </a:lnTo>
                <a:lnTo>
                  <a:pt x="991387" y="414377"/>
                </a:lnTo>
                <a:lnTo>
                  <a:pt x="996303" y="454518"/>
                </a:lnTo>
                <a:lnTo>
                  <a:pt x="997971" y="495605"/>
                </a:lnTo>
                <a:lnTo>
                  <a:pt x="996303" y="536257"/>
                </a:lnTo>
                <a:lnTo>
                  <a:pt x="991387" y="576051"/>
                </a:lnTo>
                <a:lnTo>
                  <a:pt x="983356" y="614856"/>
                </a:lnTo>
                <a:lnTo>
                  <a:pt x="972342" y="652539"/>
                </a:lnTo>
                <a:lnTo>
                  <a:pt x="958480" y="688966"/>
                </a:lnTo>
                <a:lnTo>
                  <a:pt x="941901" y="724005"/>
                </a:lnTo>
                <a:lnTo>
                  <a:pt x="922738" y="757524"/>
                </a:lnTo>
                <a:lnTo>
                  <a:pt x="901124" y="789389"/>
                </a:lnTo>
                <a:lnTo>
                  <a:pt x="877192" y="819467"/>
                </a:lnTo>
                <a:lnTo>
                  <a:pt x="851075" y="847627"/>
                </a:lnTo>
                <a:lnTo>
                  <a:pt x="822905" y="873735"/>
                </a:lnTo>
                <a:lnTo>
                  <a:pt x="792816" y="897658"/>
                </a:lnTo>
                <a:lnTo>
                  <a:pt x="760940" y="919264"/>
                </a:lnTo>
                <a:lnTo>
                  <a:pt x="727409" y="938420"/>
                </a:lnTo>
                <a:lnTo>
                  <a:pt x="692357" y="954994"/>
                </a:lnTo>
                <a:lnTo>
                  <a:pt x="655917" y="968851"/>
                </a:lnTo>
                <a:lnTo>
                  <a:pt x="618221" y="979860"/>
                </a:lnTo>
                <a:lnTo>
                  <a:pt x="579403" y="987889"/>
                </a:lnTo>
                <a:lnTo>
                  <a:pt x="539594" y="992803"/>
                </a:lnTo>
                <a:lnTo>
                  <a:pt x="498928" y="994470"/>
                </a:lnTo>
                <a:close/>
              </a:path>
            </a:pathLst>
          </a:custGeom>
          <a:solidFill>
            <a:srgbClr val="F9264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bk object 31"/>
          <p:cNvSpPr/>
          <p:nvPr/>
        </p:nvSpPr>
        <p:spPr>
          <a:xfrm>
            <a:off x="213359" y="2804465"/>
            <a:ext cx="998219" cy="499109"/>
          </a:xfrm>
          <a:custGeom>
            <a:avLst/>
            <a:gdLst/>
            <a:ahLst/>
            <a:cxnLst/>
            <a:rect l="l" t="t" r="r" b="b"/>
            <a:pathLst>
              <a:path w="998219" h="499110">
                <a:moveTo>
                  <a:pt x="997971" y="0"/>
                </a:moveTo>
                <a:lnTo>
                  <a:pt x="996303" y="40651"/>
                </a:lnTo>
                <a:lnTo>
                  <a:pt x="991387" y="80446"/>
                </a:lnTo>
                <a:lnTo>
                  <a:pt x="983356" y="119250"/>
                </a:lnTo>
                <a:lnTo>
                  <a:pt x="972342" y="156933"/>
                </a:lnTo>
                <a:lnTo>
                  <a:pt x="958480" y="193360"/>
                </a:lnTo>
                <a:lnTo>
                  <a:pt x="941901" y="228399"/>
                </a:lnTo>
                <a:lnTo>
                  <a:pt x="922738" y="261918"/>
                </a:lnTo>
                <a:lnTo>
                  <a:pt x="901124" y="293783"/>
                </a:lnTo>
                <a:lnTo>
                  <a:pt x="877192" y="323862"/>
                </a:lnTo>
                <a:lnTo>
                  <a:pt x="851075" y="352021"/>
                </a:lnTo>
                <a:lnTo>
                  <a:pt x="822905" y="378129"/>
                </a:lnTo>
                <a:lnTo>
                  <a:pt x="792816" y="402053"/>
                </a:lnTo>
                <a:lnTo>
                  <a:pt x="760940" y="423659"/>
                </a:lnTo>
                <a:lnTo>
                  <a:pt x="727409" y="442815"/>
                </a:lnTo>
                <a:lnTo>
                  <a:pt x="692357" y="459388"/>
                </a:lnTo>
                <a:lnTo>
                  <a:pt x="655917" y="473245"/>
                </a:lnTo>
                <a:lnTo>
                  <a:pt x="618221" y="484255"/>
                </a:lnTo>
                <a:lnTo>
                  <a:pt x="579403" y="492283"/>
                </a:lnTo>
                <a:lnTo>
                  <a:pt x="539594" y="497197"/>
                </a:lnTo>
                <a:lnTo>
                  <a:pt x="498928" y="498865"/>
                </a:lnTo>
                <a:lnTo>
                  <a:pt x="457826" y="497197"/>
                </a:lnTo>
                <a:lnTo>
                  <a:pt x="417671" y="492283"/>
                </a:lnTo>
                <a:lnTo>
                  <a:pt x="378588" y="484255"/>
                </a:lnTo>
                <a:lnTo>
                  <a:pt x="340702" y="473245"/>
                </a:lnTo>
                <a:lnTo>
                  <a:pt x="304140" y="459388"/>
                </a:lnTo>
                <a:lnTo>
                  <a:pt x="269027" y="442815"/>
                </a:lnTo>
                <a:lnTo>
                  <a:pt x="235488" y="423659"/>
                </a:lnTo>
                <a:lnTo>
                  <a:pt x="203649" y="402053"/>
                </a:lnTo>
                <a:lnTo>
                  <a:pt x="173636" y="378129"/>
                </a:lnTo>
                <a:lnTo>
                  <a:pt x="145574" y="352021"/>
                </a:lnTo>
                <a:lnTo>
                  <a:pt x="119588" y="323862"/>
                </a:lnTo>
                <a:lnTo>
                  <a:pt x="95805" y="293783"/>
                </a:lnTo>
                <a:lnTo>
                  <a:pt x="74349" y="261918"/>
                </a:lnTo>
                <a:lnTo>
                  <a:pt x="55347" y="228399"/>
                </a:lnTo>
                <a:lnTo>
                  <a:pt x="38923" y="193360"/>
                </a:lnTo>
                <a:lnTo>
                  <a:pt x="25204" y="156933"/>
                </a:lnTo>
                <a:lnTo>
                  <a:pt x="14316" y="119250"/>
                </a:lnTo>
                <a:lnTo>
                  <a:pt x="6383" y="80446"/>
                </a:lnTo>
                <a:lnTo>
                  <a:pt x="1531" y="40651"/>
                </a:lnTo>
                <a:lnTo>
                  <a:pt x="0" y="2822"/>
                </a:lnTo>
              </a:path>
            </a:pathLst>
          </a:custGeom>
          <a:ln w="32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bk object 32"/>
          <p:cNvSpPr/>
          <p:nvPr/>
        </p:nvSpPr>
        <p:spPr>
          <a:xfrm>
            <a:off x="213359" y="2308860"/>
            <a:ext cx="444500" cy="492759"/>
          </a:xfrm>
          <a:custGeom>
            <a:avLst/>
            <a:gdLst/>
            <a:ahLst/>
            <a:cxnLst/>
            <a:rect l="l" t="t" r="r" b="b"/>
            <a:pathLst>
              <a:path w="444500" h="492760">
                <a:moveTo>
                  <a:pt x="0" y="492753"/>
                </a:moveTo>
                <a:lnTo>
                  <a:pt x="1531" y="454518"/>
                </a:lnTo>
                <a:lnTo>
                  <a:pt x="6383" y="414377"/>
                </a:lnTo>
                <a:lnTo>
                  <a:pt x="14316" y="375308"/>
                </a:lnTo>
                <a:lnTo>
                  <a:pt x="25204" y="337436"/>
                </a:lnTo>
                <a:lnTo>
                  <a:pt x="38923" y="300887"/>
                </a:lnTo>
                <a:lnTo>
                  <a:pt x="55347" y="265786"/>
                </a:lnTo>
                <a:lnTo>
                  <a:pt x="74349" y="232259"/>
                </a:lnTo>
                <a:lnTo>
                  <a:pt x="95805" y="200432"/>
                </a:lnTo>
                <a:lnTo>
                  <a:pt x="119588" y="170429"/>
                </a:lnTo>
                <a:lnTo>
                  <a:pt x="145574" y="142377"/>
                </a:lnTo>
                <a:lnTo>
                  <a:pt x="173636" y="116400"/>
                </a:lnTo>
                <a:lnTo>
                  <a:pt x="203649" y="92625"/>
                </a:lnTo>
                <a:lnTo>
                  <a:pt x="235488" y="71177"/>
                </a:lnTo>
                <a:lnTo>
                  <a:pt x="269027" y="52182"/>
                </a:lnTo>
                <a:lnTo>
                  <a:pt x="304140" y="35764"/>
                </a:lnTo>
                <a:lnTo>
                  <a:pt x="340702" y="22050"/>
                </a:lnTo>
                <a:lnTo>
                  <a:pt x="378588" y="11165"/>
                </a:lnTo>
                <a:lnTo>
                  <a:pt x="417671" y="3235"/>
                </a:lnTo>
                <a:lnTo>
                  <a:pt x="444456" y="0"/>
                </a:lnTo>
              </a:path>
            </a:pathLst>
          </a:custGeom>
          <a:ln w="32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bk object 33"/>
          <p:cNvSpPr/>
          <p:nvPr/>
        </p:nvSpPr>
        <p:spPr>
          <a:xfrm>
            <a:off x="766207" y="2308860"/>
            <a:ext cx="445134" cy="495934"/>
          </a:xfrm>
          <a:custGeom>
            <a:avLst/>
            <a:gdLst/>
            <a:ahLst/>
            <a:cxnLst/>
            <a:rect l="l" t="t" r="r" b="b"/>
            <a:pathLst>
              <a:path w="445134" h="495935">
                <a:moveTo>
                  <a:pt x="2" y="0"/>
                </a:moveTo>
                <a:lnTo>
                  <a:pt x="65374" y="11165"/>
                </a:lnTo>
                <a:lnTo>
                  <a:pt x="103070" y="22050"/>
                </a:lnTo>
                <a:lnTo>
                  <a:pt x="139510" y="35764"/>
                </a:lnTo>
                <a:lnTo>
                  <a:pt x="174562" y="52182"/>
                </a:lnTo>
                <a:lnTo>
                  <a:pt x="208092" y="71177"/>
                </a:lnTo>
                <a:lnTo>
                  <a:pt x="239969" y="92625"/>
                </a:lnTo>
                <a:lnTo>
                  <a:pt x="270058" y="116400"/>
                </a:lnTo>
                <a:lnTo>
                  <a:pt x="298228" y="142377"/>
                </a:lnTo>
                <a:lnTo>
                  <a:pt x="324345" y="170429"/>
                </a:lnTo>
                <a:lnTo>
                  <a:pt x="348277" y="200432"/>
                </a:lnTo>
                <a:lnTo>
                  <a:pt x="369891" y="232259"/>
                </a:lnTo>
                <a:lnTo>
                  <a:pt x="389054" y="265786"/>
                </a:lnTo>
                <a:lnTo>
                  <a:pt x="405633" y="300887"/>
                </a:lnTo>
                <a:lnTo>
                  <a:pt x="419495" y="337436"/>
                </a:lnTo>
                <a:lnTo>
                  <a:pt x="430508" y="375308"/>
                </a:lnTo>
                <a:lnTo>
                  <a:pt x="438539" y="414377"/>
                </a:lnTo>
                <a:lnTo>
                  <a:pt x="443455" y="454518"/>
                </a:lnTo>
                <a:lnTo>
                  <a:pt x="445123" y="495605"/>
                </a:lnTo>
              </a:path>
            </a:pathLst>
          </a:custGeom>
          <a:ln w="32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D8CF1-1101-43CA-BE3D-BF1792EBBA43}" type="datetime1">
              <a:rPr lang="en-US" smtClean="0"/>
              <a:t>12/18/2019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C8DC7-F4DB-4854-BF2E-2BBB9CC82BF9}" type="datetime1">
              <a:rPr lang="en-US" smtClean="0"/>
              <a:t>12/18/2019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BE869-9FE5-41E5-ABB2-7F5A1313E6E7}" type="datetime1">
              <a:rPr lang="en-US" smtClean="0"/>
              <a:t>12/18/2019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817466"/>
            <a:ext cx="6858000" cy="69249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7699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77940"/>
            <a:ext cx="2103120" cy="276999"/>
          </a:xfrm>
        </p:spPr>
        <p:txBody>
          <a:bodyPr/>
          <a:lstStyle/>
          <a:p>
            <a:fld id="{F66A0ACD-2044-423E-BC4F-72E5BCC2876F}" type="datetime1">
              <a:rPr lang="en-US" smtClean="0"/>
              <a:t>12/18/2019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08960" y="6377940"/>
            <a:ext cx="2926079" cy="276999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8921427" y="6463728"/>
            <a:ext cx="128270" cy="553998"/>
          </a:xfrm>
        </p:spPr>
        <p:txBody>
          <a:bodyPr/>
          <a:lstStyle/>
          <a:p>
            <a:fld id="{0EA699BD-CBEC-49B2-9516-17161132739A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574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9834" y="384810"/>
            <a:ext cx="5784331" cy="807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2382A-D575-43AA-B5C7-F3A00D7F0A25}" type="datetime1">
              <a:rPr lang="en-US" smtClean="0"/>
              <a:t>12/18/2019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21427" y="6463728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9.png"/><Relationship Id="rId4" Type="http://schemas.openxmlformats.org/officeDocument/2006/relationships/notesSlide" Target="../notesSlides/notesSlide11.xml"/><Relationship Id="rId9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1.png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6.png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oleObject" Target="../embeddings/oleObject5.bin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tags" Target="../tags/tag10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9.xml"/><Relationship Id="rId15" Type="http://schemas.openxmlformats.org/officeDocument/2006/relationships/chart" Target="../charts/chart1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2119660"/>
            <a:ext cx="2842260" cy="2809875"/>
          </a:xfrm>
          <a:custGeom>
            <a:avLst/>
            <a:gdLst/>
            <a:ahLst/>
            <a:cxnLst/>
            <a:rect l="l" t="t" r="r" b="b"/>
            <a:pathLst>
              <a:path w="2842260" h="2809875">
                <a:moveTo>
                  <a:pt x="0" y="2809312"/>
                </a:moveTo>
                <a:lnTo>
                  <a:pt x="2841648" y="1121188"/>
                </a:lnTo>
                <a:lnTo>
                  <a:pt x="2841648" y="0"/>
                </a:lnTo>
                <a:lnTo>
                  <a:pt x="2841648" y="6060"/>
                </a:lnTo>
                <a:lnTo>
                  <a:pt x="1900981" y="557564"/>
                </a:lnTo>
                <a:lnTo>
                  <a:pt x="0" y="1678504"/>
                </a:lnTo>
              </a:path>
            </a:pathLst>
          </a:custGeom>
          <a:ln w="60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495725" y="3307512"/>
            <a:ext cx="352425" cy="394335"/>
          </a:xfrm>
          <a:custGeom>
            <a:avLst/>
            <a:gdLst/>
            <a:ahLst/>
            <a:cxnLst/>
            <a:rect l="l" t="t" r="r" b="b"/>
            <a:pathLst>
              <a:path w="352425" h="394335">
                <a:moveTo>
                  <a:pt x="0" y="199995"/>
                </a:moveTo>
                <a:lnTo>
                  <a:pt x="351991" y="393931"/>
                </a:lnTo>
                <a:lnTo>
                  <a:pt x="351991" y="0"/>
                </a:lnTo>
                <a:lnTo>
                  <a:pt x="0" y="199995"/>
                </a:lnTo>
                <a:close/>
              </a:path>
            </a:pathLst>
          </a:custGeom>
          <a:ln w="6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76800" y="3837604"/>
            <a:ext cx="3854526" cy="45719"/>
          </a:xfrm>
          <a:prstGeom prst="rect">
            <a:avLst/>
          </a:prstGeom>
          <a:solidFill>
            <a:srgbClr val="F8B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4704874" y="2158080"/>
            <a:ext cx="4493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A3E3"/>
                </a:solidFill>
                <a:latin typeface="+mj-lt"/>
              </a:rPr>
              <a:t>Gas Transmission System Operator Unbundling Process 2018-2020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67205" y="3883323"/>
            <a:ext cx="4338505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latin typeface="Calibri (Headings)"/>
              </a:rPr>
              <a:t>Sergiy </a:t>
            </a:r>
            <a:r>
              <a:rPr lang="en-US" sz="2800" b="1" dirty="0" err="1">
                <a:latin typeface="Calibri (Headings)"/>
              </a:rPr>
              <a:t>Makogon</a:t>
            </a:r>
            <a:endParaRPr lang="ru-RU" sz="2800" b="1" dirty="0">
              <a:latin typeface="Calibri (Headings)"/>
            </a:endParaRPr>
          </a:p>
          <a:p>
            <a:pPr lvl="0">
              <a:spcBef>
                <a:spcPct val="20000"/>
              </a:spcBef>
            </a:pPr>
            <a:endParaRPr lang="en-US" sz="2800" b="1" dirty="0">
              <a:latin typeface="Calibri 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724" y="264538"/>
            <a:ext cx="1886568" cy="72606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286" y="428"/>
            <a:ext cx="4774603" cy="68571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58327" y="4493627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(Body)"/>
              </a:rPr>
              <a:t>December 18, 2019</a:t>
            </a:r>
            <a:endParaRPr lang="uk-UA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651395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  <p:sp>
        <p:nvSpPr>
          <p:cNvPr id="16" name="object 4"/>
          <p:cNvSpPr txBox="1"/>
          <p:nvPr/>
        </p:nvSpPr>
        <p:spPr>
          <a:xfrm>
            <a:off x="1143000" y="457200"/>
            <a:ext cx="768923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000" b="1" spc="-10" dirty="0">
                <a:latin typeface="+mj-lt"/>
                <a:cs typeface="Calibri Light" panose="020F0302020204030204" pitchFamily="34" charset="0"/>
              </a:rPr>
              <a:t>Main priorities for the following weeks</a:t>
            </a:r>
            <a:endParaRPr lang="uk-UA" sz="3000" spc="-1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9" y="1832832"/>
            <a:ext cx="87240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 (Body)"/>
                <a:cs typeface="Arial" panose="020B0604020202020204" pitchFamily="34" charset="0"/>
              </a:rPr>
              <a:t>To get </a:t>
            </a:r>
            <a:r>
              <a:rPr lang="en-US" sz="2000" b="1" dirty="0">
                <a:solidFill>
                  <a:srgbClr val="00A0DD"/>
                </a:solidFill>
                <a:latin typeface="Calibri (Body)"/>
                <a:cs typeface="Arial" panose="020B0604020202020204" pitchFamily="34" charset="0"/>
              </a:rPr>
              <a:t>final certification </a:t>
            </a:r>
            <a:r>
              <a:rPr lang="en-US" sz="2000" dirty="0">
                <a:latin typeface="Calibri (Body)"/>
                <a:cs typeface="Arial" panose="020B0604020202020204" pitchFamily="34" charset="0"/>
              </a:rPr>
              <a:t>decision from NEURC, GTS license and tariff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 (Body)"/>
                <a:cs typeface="Arial" panose="020B0604020202020204" pitchFamily="34" charset="0"/>
              </a:rPr>
              <a:t>Sign </a:t>
            </a:r>
            <a:r>
              <a:rPr lang="en-US" sz="2000" b="1" dirty="0">
                <a:solidFill>
                  <a:srgbClr val="00A0DD"/>
                </a:solidFill>
                <a:latin typeface="Calibri (Body)"/>
                <a:cs typeface="Arial" panose="020B0604020202020204" pitchFamily="34" charset="0"/>
              </a:rPr>
              <a:t>act of transfer state owned assets </a:t>
            </a:r>
            <a:r>
              <a:rPr lang="en-US" sz="2000" dirty="0">
                <a:latin typeface="Calibri (Body)"/>
                <a:cs typeface="Arial" panose="020B0604020202020204" pitchFamily="34" charset="0"/>
              </a:rPr>
              <a:t>(EMR Agreements already signed)</a:t>
            </a:r>
          </a:p>
          <a:p>
            <a:pPr>
              <a:spcAft>
                <a:spcPts val="2400"/>
              </a:spcAft>
            </a:pPr>
            <a:r>
              <a:rPr lang="ru-RU" sz="2000" dirty="0" smtClean="0">
                <a:latin typeface="Calibri (Body)"/>
                <a:cs typeface="Arial" panose="020B0604020202020204" pitchFamily="34" charset="0"/>
              </a:rPr>
              <a:t>    </a:t>
            </a:r>
            <a:r>
              <a:rPr lang="en-US" sz="2000" dirty="0" smtClean="0">
                <a:latin typeface="Calibri (Body)"/>
                <a:cs typeface="Arial" panose="020B0604020202020204" pitchFamily="34" charset="0"/>
              </a:rPr>
              <a:t>Sign </a:t>
            </a:r>
            <a:r>
              <a:rPr lang="en-US" sz="2000" b="1" dirty="0">
                <a:solidFill>
                  <a:srgbClr val="00A0DD"/>
                </a:solidFill>
                <a:latin typeface="Calibri (Body)"/>
                <a:cs typeface="Arial" panose="020B0604020202020204" pitchFamily="34" charset="0"/>
              </a:rPr>
              <a:t>act of transfer TSO LLC from  UTG to MGU </a:t>
            </a:r>
            <a:r>
              <a:rPr lang="en-US" sz="2000" dirty="0">
                <a:latin typeface="Calibri (Body)"/>
                <a:cs typeface="Arial" panose="020B0604020202020204" pitchFamily="34" charset="0"/>
              </a:rPr>
              <a:t>(SPA already signed)</a:t>
            </a:r>
            <a:endParaRPr lang="en-US" sz="2000" b="1" dirty="0">
              <a:latin typeface="Calibri (Body)"/>
              <a:cs typeface="Arial" panose="020B0604020202020204" pitchFamily="34" charset="0"/>
            </a:endParaRPr>
          </a:p>
          <a:p>
            <a:pPr marL="266700" indent="-266700">
              <a:spcAft>
                <a:spcPts val="2400"/>
              </a:spcAft>
            </a:pPr>
            <a:r>
              <a:rPr lang="ru-RU" sz="2000" dirty="0" smtClean="0">
                <a:latin typeface="Calibri (Body)"/>
                <a:cs typeface="Arial" panose="020B0604020202020204" pitchFamily="34" charset="0"/>
              </a:rPr>
              <a:t>    </a:t>
            </a:r>
            <a:r>
              <a:rPr lang="en-US" sz="2000" dirty="0" smtClean="0">
                <a:latin typeface="Calibri (Body)"/>
                <a:cs typeface="Arial" panose="020B0604020202020204" pitchFamily="34" charset="0"/>
              </a:rPr>
              <a:t>Sing </a:t>
            </a:r>
            <a:r>
              <a:rPr lang="en-US" sz="2000" dirty="0">
                <a:latin typeface="Calibri (Body)"/>
                <a:cs typeface="Arial" panose="020B0604020202020204" pitchFamily="34" charset="0"/>
              </a:rPr>
              <a:t>remaining </a:t>
            </a:r>
            <a:r>
              <a:rPr lang="en-US" sz="2000" b="1" dirty="0">
                <a:solidFill>
                  <a:srgbClr val="00A0DD"/>
                </a:solidFill>
                <a:latin typeface="Calibri (Body)"/>
                <a:cs typeface="Arial" panose="020B0604020202020204" pitchFamily="34" charset="0"/>
              </a:rPr>
              <a:t>transmission contracts </a:t>
            </a:r>
            <a:r>
              <a:rPr lang="en-US" sz="2000" dirty="0">
                <a:latin typeface="Calibri (Body)"/>
                <a:cs typeface="Arial" panose="020B0604020202020204" pitchFamily="34" charset="0"/>
              </a:rPr>
              <a:t>with all DSOs, production </a:t>
            </a:r>
            <a:r>
              <a:rPr lang="ru-RU" sz="2000" dirty="0" smtClean="0">
                <a:latin typeface="Calibri (Body)"/>
                <a:cs typeface="Arial" panose="020B0604020202020204" pitchFamily="34" charset="0"/>
              </a:rPr>
              <a:t>      </a:t>
            </a:r>
            <a:r>
              <a:rPr lang="en-US" sz="2000" dirty="0" smtClean="0">
                <a:latin typeface="Calibri (Body)"/>
                <a:cs typeface="Arial" panose="020B0604020202020204" pitchFamily="34" charset="0"/>
              </a:rPr>
              <a:t>companies </a:t>
            </a:r>
            <a:r>
              <a:rPr lang="en-US" sz="2000" dirty="0">
                <a:latin typeface="Calibri (Body)"/>
                <a:cs typeface="Arial" panose="020B0604020202020204" pitchFamily="34" charset="0"/>
              </a:rPr>
              <a:t>and regional suppliers</a:t>
            </a:r>
          </a:p>
          <a:p>
            <a:pPr>
              <a:spcAft>
                <a:spcPts val="2400"/>
              </a:spcAft>
            </a:pPr>
            <a:r>
              <a:rPr lang="ru-RU" sz="2000" dirty="0" smtClean="0">
                <a:latin typeface="Calibri (Body)"/>
                <a:cs typeface="Arial" panose="020B0604020202020204" pitchFamily="34" charset="0"/>
              </a:rPr>
              <a:t>    </a:t>
            </a:r>
            <a:r>
              <a:rPr lang="en-US" sz="2000" dirty="0" smtClean="0">
                <a:latin typeface="Calibri (Body)"/>
                <a:cs typeface="Arial" panose="020B0604020202020204" pitchFamily="34" charset="0"/>
              </a:rPr>
              <a:t>Sing </a:t>
            </a:r>
            <a:r>
              <a:rPr lang="en-US" sz="2000" dirty="0">
                <a:latin typeface="Calibri (Body)"/>
                <a:cs typeface="Arial" panose="020B0604020202020204" pitchFamily="34" charset="0"/>
              </a:rPr>
              <a:t>remaining </a:t>
            </a:r>
            <a:r>
              <a:rPr lang="en-US" sz="2000" b="1" dirty="0">
                <a:solidFill>
                  <a:srgbClr val="00A0DD"/>
                </a:solidFill>
                <a:latin typeface="Calibri (Body)"/>
                <a:cs typeface="Arial" panose="020B0604020202020204" pitchFamily="34" charset="0"/>
              </a:rPr>
              <a:t>interconnection agreements </a:t>
            </a:r>
            <a:r>
              <a:rPr lang="en-US" sz="2000" dirty="0">
                <a:latin typeface="Calibri (Body)"/>
                <a:cs typeface="Arial" panose="020B0604020202020204" pitchFamily="34" charset="0"/>
              </a:rPr>
              <a:t>at all entry/exit points 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8E75D730-B770-4111-AA09-494286EE9A51}"/>
              </a:ext>
            </a:extLst>
          </p:cNvPr>
          <p:cNvSpPr/>
          <p:nvPr/>
        </p:nvSpPr>
        <p:spPr>
          <a:xfrm>
            <a:off x="191311" y="1879850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87E9F4D5-09BC-40A5-920B-FBCC0862BDAE}"/>
              </a:ext>
            </a:extLst>
          </p:cNvPr>
          <p:cNvSpPr/>
          <p:nvPr/>
        </p:nvSpPr>
        <p:spPr>
          <a:xfrm>
            <a:off x="191311" y="2496768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482D9745-598A-47A7-A60C-B2DAFDC66044}"/>
              </a:ext>
            </a:extLst>
          </p:cNvPr>
          <p:cNvSpPr/>
          <p:nvPr/>
        </p:nvSpPr>
        <p:spPr>
          <a:xfrm>
            <a:off x="191311" y="3141000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D33C1596-FDFE-41C8-936B-59BD3F5D5C82}"/>
              </a:ext>
            </a:extLst>
          </p:cNvPr>
          <p:cNvSpPr/>
          <p:nvPr/>
        </p:nvSpPr>
        <p:spPr>
          <a:xfrm>
            <a:off x="194113" y="3744408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CAB1E520-DF7F-4B46-B531-166F8348D8AB}"/>
              </a:ext>
            </a:extLst>
          </p:cNvPr>
          <p:cNvSpPr/>
          <p:nvPr/>
        </p:nvSpPr>
        <p:spPr>
          <a:xfrm>
            <a:off x="203692" y="4653550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52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>
            <a:extLst>
              <a:ext uri="{FF2B5EF4-FFF2-40B4-BE49-F238E27FC236}">
                <a16:creationId xmlns="" xmlns:a16="http://schemas.microsoft.com/office/drawing/2014/main" id="{0D1F2096-B8F1-48A5-83EE-F464B711DB8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15" name="Object 14" hidden="1">
                        <a:extLst>
                          <a:ext uri="{FF2B5EF4-FFF2-40B4-BE49-F238E27FC236}">
                            <a16:creationId xmlns="" xmlns:a16="http://schemas.microsoft.com/office/drawing/2014/main" id="{0D1F2096-B8F1-48A5-83EE-F464B711DB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object 4"/>
          <p:cNvSpPr txBox="1"/>
          <p:nvPr/>
        </p:nvSpPr>
        <p:spPr>
          <a:xfrm>
            <a:off x="1219199" y="264010"/>
            <a:ext cx="7830497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000" b="1" spc="-10" dirty="0">
                <a:latin typeface="+mj-lt"/>
                <a:cs typeface="Calibri Light" panose="020F0302020204030204" pitchFamily="34" charset="0"/>
              </a:rPr>
              <a:t>CHALLENGES FOR 1</a:t>
            </a:r>
            <a:r>
              <a:rPr lang="en-US" sz="3000" b="1" spc="-10" baseline="30000" dirty="0">
                <a:latin typeface="+mj-lt"/>
                <a:cs typeface="Calibri Light" panose="020F0302020204030204" pitchFamily="34" charset="0"/>
              </a:rPr>
              <a:t>st</a:t>
            </a:r>
            <a:r>
              <a:rPr lang="en-US" sz="3000" b="1" spc="-10" dirty="0">
                <a:latin typeface="+mj-lt"/>
                <a:cs typeface="Calibri Light" panose="020F0302020204030204" pitchFamily="34" charset="0"/>
              </a:rPr>
              <a:t>Q of INDEPENDENT OPERATIONS </a:t>
            </a:r>
            <a:endParaRPr lang="uk-UA" sz="3000" spc="-1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9583" y="3962400"/>
            <a:ext cx="2242800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 (Headings)"/>
              </a:rPr>
              <a:t>New cooperation rules with SSO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444858" y="3962400"/>
            <a:ext cx="2242800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 (Headings)"/>
              </a:rPr>
              <a:t>Negotiations </a:t>
            </a:r>
            <a:endParaRPr lang="en-US" b="1" dirty="0" smtClean="0">
              <a:solidFill>
                <a:schemeClr val="bg1"/>
              </a:solidFill>
              <a:latin typeface="Calibri (Headings)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alibri (Headings)"/>
              </a:rPr>
              <a:t>with </a:t>
            </a:r>
            <a:r>
              <a:rPr lang="en-US" b="1" dirty="0">
                <a:solidFill>
                  <a:schemeClr val="bg1"/>
                </a:solidFill>
                <a:latin typeface="Calibri (Headings)"/>
              </a:rPr>
              <a:t>Gazprom </a:t>
            </a:r>
          </a:p>
        </p:txBody>
      </p:sp>
      <p:pic>
        <p:nvPicPr>
          <p:cNvPr id="33" name="Рисунок 46">
            <a:extLst>
              <a:ext uri="{FF2B5EF4-FFF2-40B4-BE49-F238E27FC236}">
                <a16:creationId xmlns="" xmlns:a16="http://schemas.microsoft.com/office/drawing/2014/main" id="{883A7DF7-6D26-40FD-A02F-AA92314CF5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701E60AD-25DD-44DE-BC78-CD3B2C42F1D1}"/>
              </a:ext>
            </a:extLst>
          </p:cNvPr>
          <p:cNvGrpSpPr/>
          <p:nvPr/>
        </p:nvGrpSpPr>
        <p:grpSpPr>
          <a:xfrm>
            <a:off x="3400714" y="1448384"/>
            <a:ext cx="2302620" cy="2258785"/>
            <a:chOff x="3913739" y="1349712"/>
            <a:chExt cx="2302620" cy="2258785"/>
          </a:xfrm>
        </p:grpSpPr>
        <p:sp>
          <p:nvSpPr>
            <p:cNvPr id="2" name="TextBox 1"/>
            <p:cNvSpPr txBox="1"/>
            <p:nvPr/>
          </p:nvSpPr>
          <p:spPr>
            <a:xfrm>
              <a:off x="3913739" y="2102995"/>
              <a:ext cx="2200965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4138" lvl="1">
                <a:spcAft>
                  <a:spcPts val="600"/>
                </a:spcAft>
              </a:pPr>
              <a:r>
                <a:rPr lang="en-US" sz="1400" b="1" dirty="0">
                  <a:latin typeface="Calibri (Body)"/>
                </a:rPr>
                <a:t>5</a:t>
              </a:r>
              <a:r>
                <a:rPr lang="en-US" sz="1400" dirty="0">
                  <a:latin typeface="Calibri (Body)"/>
                </a:rPr>
                <a:t> CSs to operate in reverse mode have been upgraded</a:t>
              </a:r>
            </a:p>
            <a:p>
              <a:pPr marL="84138" lvl="1">
                <a:spcAft>
                  <a:spcPts val="600"/>
                </a:spcAft>
              </a:pPr>
              <a:r>
                <a:rPr lang="en-US" sz="1400" dirty="0">
                  <a:latin typeface="Calibri (Body)"/>
                </a:rPr>
                <a:t>Storage level at the end of injection – </a:t>
              </a:r>
              <a:r>
                <a:rPr lang="ru-RU" sz="1400" b="1" dirty="0" smtClean="0">
                  <a:latin typeface="Calibri (Body)"/>
                </a:rPr>
                <a:t>2</a:t>
              </a:r>
              <a:r>
                <a:rPr lang="en-US" sz="1400" b="1" dirty="0" smtClean="0">
                  <a:latin typeface="Calibri (Body)"/>
                </a:rPr>
                <a:t>1.4 </a:t>
              </a:r>
              <a:r>
                <a:rPr lang="en-US" sz="1400" b="1" dirty="0" err="1">
                  <a:latin typeface="Calibri (Body)"/>
                </a:rPr>
                <a:t>bcm</a:t>
              </a:r>
              <a:r>
                <a:rPr lang="en-US" sz="1400" b="1" dirty="0">
                  <a:latin typeface="Calibri (Body)"/>
                </a:rPr>
                <a:t> 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973559" y="1349712"/>
              <a:ext cx="2242800" cy="646331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alibri (Headings)"/>
                </a:rPr>
                <a:t>Ensure </a:t>
              </a:r>
              <a:r>
                <a:rPr lang="en-US" b="1" dirty="0" err="1">
                  <a:solidFill>
                    <a:schemeClr val="bg1"/>
                  </a:solidFill>
                  <a:latin typeface="Calibri (Headings)"/>
                </a:rPr>
                <a:t>SoS</a:t>
              </a:r>
              <a:r>
                <a:rPr lang="en-US" b="1" dirty="0">
                  <a:solidFill>
                    <a:schemeClr val="bg1"/>
                  </a:solidFill>
                  <a:latin typeface="Calibri (Headings)"/>
                </a:rPr>
                <a:t> </a:t>
              </a:r>
              <a:endParaRPr lang="ru-RU" b="1" dirty="0" smtClean="0">
                <a:solidFill>
                  <a:schemeClr val="bg1"/>
                </a:solidFill>
                <a:latin typeface="Calibri (Headings)"/>
              </a:endParaRPr>
            </a:p>
            <a:p>
              <a:r>
                <a:rPr lang="en-US" b="1" dirty="0">
                  <a:solidFill>
                    <a:schemeClr val="bg1"/>
                  </a:solidFill>
                  <a:latin typeface="Calibri (Headings)"/>
                </a:rPr>
                <a:t>u</a:t>
              </a:r>
              <a:r>
                <a:rPr lang="en-US" b="1" dirty="0" smtClean="0">
                  <a:solidFill>
                    <a:schemeClr val="bg1"/>
                  </a:solidFill>
                  <a:latin typeface="Calibri (Headings)"/>
                </a:rPr>
                <a:t>nder</a:t>
              </a:r>
              <a:r>
                <a:rPr lang="ru-RU" b="1" dirty="0" smtClean="0">
                  <a:solidFill>
                    <a:schemeClr val="bg1"/>
                  </a:solidFill>
                  <a:latin typeface="Calibri (Headings)"/>
                </a:rPr>
                <a:t> </a:t>
              </a:r>
              <a:r>
                <a:rPr lang="en-US" b="1" dirty="0" smtClean="0">
                  <a:solidFill>
                    <a:schemeClr val="bg1"/>
                  </a:solidFill>
                  <a:latin typeface="Calibri (Headings)"/>
                </a:rPr>
                <a:t>zero </a:t>
              </a:r>
              <a:r>
                <a:rPr lang="en-US" b="1" dirty="0">
                  <a:solidFill>
                    <a:schemeClr val="bg1"/>
                  </a:solidFill>
                  <a:latin typeface="Calibri (Headings)"/>
                </a:rPr>
                <a:t>transit</a:t>
              </a:r>
              <a:endParaRPr lang="ru-RU" b="1" dirty="0">
                <a:solidFill>
                  <a:schemeClr val="bg1"/>
                </a:solidFill>
                <a:latin typeface="Calibri (Headings)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5815B3F1-5322-4953-8EFC-7DCEC738CBE7}"/>
                </a:ext>
              </a:extLst>
            </p:cNvPr>
            <p:cNvSpPr/>
            <p:nvPr/>
          </p:nvSpPr>
          <p:spPr>
            <a:xfrm>
              <a:off x="3973559" y="2042497"/>
              <a:ext cx="2242451" cy="1566000"/>
            </a:xfrm>
            <a:prstGeom prst="rect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E086A202-ECEF-4599-BC9F-9A54B5F51DC4}"/>
              </a:ext>
            </a:extLst>
          </p:cNvPr>
          <p:cNvGrpSpPr/>
          <p:nvPr/>
        </p:nvGrpSpPr>
        <p:grpSpPr>
          <a:xfrm>
            <a:off x="619414" y="1447800"/>
            <a:ext cx="2302620" cy="2270657"/>
            <a:chOff x="1567405" y="1348043"/>
            <a:chExt cx="2302620" cy="2270657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46A389CD-6B44-4319-B93F-7142E64CA134}"/>
                </a:ext>
              </a:extLst>
            </p:cNvPr>
            <p:cNvSpPr/>
            <p:nvPr/>
          </p:nvSpPr>
          <p:spPr>
            <a:xfrm>
              <a:off x="1627574" y="2052700"/>
              <a:ext cx="2242451" cy="1566000"/>
            </a:xfrm>
            <a:prstGeom prst="rect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8FC00172-9BE2-43B5-B8F6-BC01E7D269F2}"/>
                </a:ext>
              </a:extLst>
            </p:cNvPr>
            <p:cNvGrpSpPr/>
            <p:nvPr/>
          </p:nvGrpSpPr>
          <p:grpSpPr>
            <a:xfrm>
              <a:off x="1567405" y="1348043"/>
              <a:ext cx="2302620" cy="2139947"/>
              <a:chOff x="791401" y="3605054"/>
              <a:chExt cx="2302620" cy="2351786"/>
            </a:xfrm>
          </p:grpSpPr>
          <p:sp>
            <p:nvSpPr>
              <p:cNvPr id="43" name="TextBox 42">
                <a:extLst>
                  <a:ext uri="{FF2B5EF4-FFF2-40B4-BE49-F238E27FC236}">
                    <a16:creationId xmlns="" xmlns:a16="http://schemas.microsoft.com/office/drawing/2014/main" id="{4DEFF1E0-DC89-4800-9848-BC6AEB25C314}"/>
                  </a:ext>
                </a:extLst>
              </p:cNvPr>
              <p:cNvSpPr txBox="1"/>
              <p:nvPr/>
            </p:nvSpPr>
            <p:spPr>
              <a:xfrm>
                <a:off x="791401" y="4434741"/>
                <a:ext cx="2242800" cy="1522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84138" lvl="1"/>
                <a:r>
                  <a:rPr lang="en-US" sz="1400" dirty="0">
                    <a:latin typeface="Calibri (Body)"/>
                  </a:rPr>
                  <a:t>Unresolved problem with unauthorized gas offtake can lead to significant financial instability and put at risk the unbundling process </a:t>
                </a:r>
              </a:p>
            </p:txBody>
          </p:sp>
          <p:sp>
            <p:nvSpPr>
              <p:cNvPr id="46" name="Прямоугольник 35">
                <a:extLst>
                  <a:ext uri="{FF2B5EF4-FFF2-40B4-BE49-F238E27FC236}">
                    <a16:creationId xmlns="" xmlns:a16="http://schemas.microsoft.com/office/drawing/2014/main" id="{6ED755B2-F409-4D40-8B75-25DF5C4ACEC3}"/>
                  </a:ext>
                </a:extLst>
              </p:cNvPr>
              <p:cNvSpPr/>
              <p:nvPr/>
            </p:nvSpPr>
            <p:spPr>
              <a:xfrm>
                <a:off x="851570" y="3605054"/>
                <a:ext cx="2242451" cy="712147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Calibri (Headings)"/>
                  </a:rPr>
                  <a:t>Unauthorized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latin typeface="Calibri (Headings)"/>
                  </a:rPr>
                  <a:t>gas offtake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C88DCD99-7701-4464-9AA2-D62B2783D477}"/>
              </a:ext>
            </a:extLst>
          </p:cNvPr>
          <p:cNvGrpSpPr/>
          <p:nvPr/>
        </p:nvGrpSpPr>
        <p:grpSpPr>
          <a:xfrm>
            <a:off x="6182014" y="1447800"/>
            <a:ext cx="2276186" cy="2293770"/>
            <a:chOff x="719223" y="3559076"/>
            <a:chExt cx="2276186" cy="2293770"/>
          </a:xfrm>
        </p:grpSpPr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69BE1B69-35AB-4CCF-98C4-28A9CD53327C}"/>
                </a:ext>
              </a:extLst>
            </p:cNvPr>
            <p:cNvSpPr txBox="1"/>
            <p:nvPr/>
          </p:nvSpPr>
          <p:spPr>
            <a:xfrm>
              <a:off x="719223" y="4252408"/>
              <a:ext cx="2229086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4138" lvl="1"/>
              <a:r>
                <a:rPr lang="en-US" sz="1400" dirty="0">
                  <a:latin typeface="Calibri (Body)"/>
                </a:rPr>
                <a:t>Despite the submitted tariffs to NEURC and share capital increased by inventories, additional initial capital for TSO LLC is needed: ca. </a:t>
              </a:r>
              <a:r>
                <a:rPr lang="en-US" sz="1400" b="1" dirty="0">
                  <a:latin typeface="Calibri (Body)"/>
                </a:rPr>
                <a:t>EUR M 300 </a:t>
              </a:r>
              <a:r>
                <a:rPr lang="en-US" sz="1400" dirty="0">
                  <a:latin typeface="Calibri (Body)"/>
                </a:rPr>
                <a:t>for 2020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061538FB-108E-4413-AC55-A0312268BED1}"/>
                </a:ext>
              </a:extLst>
            </p:cNvPr>
            <p:cNvGrpSpPr/>
            <p:nvPr/>
          </p:nvGrpSpPr>
          <p:grpSpPr>
            <a:xfrm>
              <a:off x="752609" y="3559076"/>
              <a:ext cx="2242800" cy="2266655"/>
              <a:chOff x="752609" y="3559076"/>
              <a:chExt cx="2242800" cy="2266655"/>
            </a:xfrm>
          </p:grpSpPr>
          <p:sp>
            <p:nvSpPr>
              <p:cNvPr id="40" name="Прямоугольник 39"/>
              <p:cNvSpPr/>
              <p:nvPr/>
            </p:nvSpPr>
            <p:spPr>
              <a:xfrm>
                <a:off x="752609" y="3559076"/>
                <a:ext cx="2242800" cy="648000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Calibri (Headings)"/>
                  </a:rPr>
                  <a:t>Financing of 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latin typeface="Calibri (Headings)"/>
                  </a:rPr>
                  <a:t>working capital 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="" xmlns:a16="http://schemas.microsoft.com/office/drawing/2014/main" id="{3DDA298C-70D8-4749-8D49-F883A1D07B1D}"/>
                  </a:ext>
                </a:extLst>
              </p:cNvPr>
              <p:cNvSpPr/>
              <p:nvPr/>
            </p:nvSpPr>
            <p:spPr>
              <a:xfrm>
                <a:off x="752609" y="4260047"/>
                <a:ext cx="2242451" cy="1565684"/>
              </a:xfrm>
              <a:prstGeom prst="rect">
                <a:avLst/>
              </a:pr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53" name="Рисунок 44">
            <a:extLst>
              <a:ext uri="{FF2B5EF4-FFF2-40B4-BE49-F238E27FC236}">
                <a16:creationId xmlns="" xmlns:a16="http://schemas.microsoft.com/office/drawing/2014/main" id="{3792AA76-0F6E-4743-91A5-CAEDBA20BA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7" y="1447800"/>
            <a:ext cx="513536" cy="587735"/>
          </a:xfrm>
          <a:prstGeom prst="rect">
            <a:avLst/>
          </a:prstGeom>
          <a:ln>
            <a:noFill/>
          </a:ln>
        </p:spPr>
      </p:pic>
      <p:sp>
        <p:nvSpPr>
          <p:cNvPr id="59" name="Прямоугольник 29">
            <a:extLst>
              <a:ext uri="{FF2B5EF4-FFF2-40B4-BE49-F238E27FC236}">
                <a16:creationId xmlns="" xmlns:a16="http://schemas.microsoft.com/office/drawing/2014/main" id="{709659A8-B3CE-4DAB-A7D0-6CE48AF37176}"/>
              </a:ext>
            </a:extLst>
          </p:cNvPr>
          <p:cNvSpPr/>
          <p:nvPr/>
        </p:nvSpPr>
        <p:spPr>
          <a:xfrm>
            <a:off x="6210134" y="3962400"/>
            <a:ext cx="2242800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 (Headings)"/>
              </a:rPr>
              <a:t>Cost</a:t>
            </a:r>
            <a:r>
              <a:rPr lang="en-US" b="1" dirty="0">
                <a:solidFill>
                  <a:schemeClr val="bg1"/>
                </a:solidFill>
                <a:latin typeface="Calibri (Headings)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libri (Headings)"/>
              </a:rPr>
              <a:t>reflective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alibri (Headings)"/>
              </a:rPr>
              <a:t>Tariffs  </a:t>
            </a:r>
            <a:endParaRPr lang="en-US" b="1" dirty="0">
              <a:solidFill>
                <a:schemeClr val="bg1"/>
              </a:solidFill>
              <a:latin typeface="Calibri (Headings)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10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703" y="1477313"/>
            <a:ext cx="461231" cy="457553"/>
          </a:xfrm>
          <a:prstGeom prst="rect">
            <a:avLst/>
          </a:prstGeom>
        </p:spPr>
      </p:pic>
      <p:sp>
        <p:nvSpPr>
          <p:cNvPr id="60" name="Freeform 5">
            <a:extLst>
              <a:ext uri="{FF2B5EF4-FFF2-40B4-BE49-F238E27FC236}">
                <a16:creationId xmlns="" xmlns:a16="http://schemas.microsoft.com/office/drawing/2014/main" id="{05003DA9-5689-4A89-BE57-6B2D49E95631}"/>
              </a:ext>
            </a:extLst>
          </p:cNvPr>
          <p:cNvSpPr>
            <a:spLocks noChangeAspect="1" noEditPoints="1"/>
          </p:cNvSpPr>
          <p:nvPr/>
        </p:nvSpPr>
        <p:spPr bwMode="ltGray">
          <a:xfrm>
            <a:off x="2620985" y="4034755"/>
            <a:ext cx="284043" cy="298896"/>
          </a:xfrm>
          <a:custGeom>
            <a:avLst/>
            <a:gdLst>
              <a:gd name="T0" fmla="*/ 1 w 4918"/>
              <a:gd name="T1" fmla="*/ 3887 h 5170"/>
              <a:gd name="T2" fmla="*/ 3881 w 4918"/>
              <a:gd name="T3" fmla="*/ 3887 h 5170"/>
              <a:gd name="T4" fmla="*/ 3881 w 4918"/>
              <a:gd name="T5" fmla="*/ 4366 h 5170"/>
              <a:gd name="T6" fmla="*/ 4143 w 4918"/>
              <a:gd name="T7" fmla="*/ 4656 h 5170"/>
              <a:gd name="T8" fmla="*/ 4403 w 4918"/>
              <a:gd name="T9" fmla="*/ 4369 h 5170"/>
              <a:gd name="T10" fmla="*/ 4403 w 4918"/>
              <a:gd name="T11" fmla="*/ 596 h 5170"/>
              <a:gd name="T12" fmla="*/ 4403 w 4918"/>
              <a:gd name="T13" fmla="*/ 511 h 5170"/>
              <a:gd name="T14" fmla="*/ 1029 w 4918"/>
              <a:gd name="T15" fmla="*/ 511 h 5170"/>
              <a:gd name="T16" fmla="*/ 1029 w 4918"/>
              <a:gd name="T17" fmla="*/ 3608 h 5170"/>
              <a:gd name="T18" fmla="*/ 528 w 4918"/>
              <a:gd name="T19" fmla="*/ 3608 h 5170"/>
              <a:gd name="T20" fmla="*/ 528 w 4918"/>
              <a:gd name="T21" fmla="*/ 0 h 5170"/>
              <a:gd name="T22" fmla="*/ 4917 w 4918"/>
              <a:gd name="T23" fmla="*/ 0 h 5170"/>
              <a:gd name="T24" fmla="*/ 4917 w 4918"/>
              <a:gd name="T25" fmla="*/ 106 h 5170"/>
              <a:gd name="T26" fmla="*/ 4917 w 4918"/>
              <a:gd name="T27" fmla="*/ 4356 h 5170"/>
              <a:gd name="T28" fmla="*/ 4100 w 4918"/>
              <a:gd name="T29" fmla="*/ 5170 h 5170"/>
              <a:gd name="T30" fmla="*/ 555 w 4918"/>
              <a:gd name="T31" fmla="*/ 5170 h 5170"/>
              <a:gd name="T32" fmla="*/ 1 w 4918"/>
              <a:gd name="T33" fmla="*/ 4623 h 5170"/>
              <a:gd name="T34" fmla="*/ 1 w 4918"/>
              <a:gd name="T35" fmla="*/ 3887 h 5170"/>
              <a:gd name="T36" fmla="*/ 3877 w 4918"/>
              <a:gd name="T37" fmla="*/ 2591 h 5170"/>
              <a:gd name="T38" fmla="*/ 2337 w 4918"/>
              <a:gd name="T39" fmla="*/ 2591 h 5170"/>
              <a:gd name="T40" fmla="*/ 2337 w 4918"/>
              <a:gd name="T41" fmla="*/ 3090 h 5170"/>
              <a:gd name="T42" fmla="*/ 3877 w 4918"/>
              <a:gd name="T43" fmla="*/ 3090 h 5170"/>
              <a:gd name="T44" fmla="*/ 3877 w 4918"/>
              <a:gd name="T45" fmla="*/ 2591 h 5170"/>
              <a:gd name="T46" fmla="*/ 2334 w 4918"/>
              <a:gd name="T47" fmla="*/ 1792 h 5170"/>
              <a:gd name="T48" fmla="*/ 3873 w 4918"/>
              <a:gd name="T49" fmla="*/ 1792 h 5170"/>
              <a:gd name="T50" fmla="*/ 3873 w 4918"/>
              <a:gd name="T51" fmla="*/ 1298 h 5170"/>
              <a:gd name="T52" fmla="*/ 2334 w 4918"/>
              <a:gd name="T53" fmla="*/ 1298 h 5170"/>
              <a:gd name="T54" fmla="*/ 2334 w 4918"/>
              <a:gd name="T55" fmla="*/ 1792 h 5170"/>
              <a:gd name="T56" fmla="*/ 2057 w 4918"/>
              <a:gd name="T57" fmla="*/ 2590 h 5170"/>
              <a:gd name="T58" fmla="*/ 1563 w 4918"/>
              <a:gd name="T59" fmla="*/ 2590 h 5170"/>
              <a:gd name="T60" fmla="*/ 1563 w 4918"/>
              <a:gd name="T61" fmla="*/ 3093 h 5170"/>
              <a:gd name="T62" fmla="*/ 2057 w 4918"/>
              <a:gd name="T63" fmla="*/ 3093 h 5170"/>
              <a:gd name="T64" fmla="*/ 2057 w 4918"/>
              <a:gd name="T65" fmla="*/ 2590 h 5170"/>
              <a:gd name="T66" fmla="*/ 2058 w 4918"/>
              <a:gd name="T67" fmla="*/ 1298 h 5170"/>
              <a:gd name="T68" fmla="*/ 1563 w 4918"/>
              <a:gd name="T69" fmla="*/ 1298 h 5170"/>
              <a:gd name="T70" fmla="*/ 1563 w 4918"/>
              <a:gd name="T71" fmla="*/ 1788 h 5170"/>
              <a:gd name="T72" fmla="*/ 2058 w 4918"/>
              <a:gd name="T73" fmla="*/ 1788 h 5170"/>
              <a:gd name="T74" fmla="*/ 2058 w 4918"/>
              <a:gd name="T75" fmla="*/ 1298 h 5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18" h="5170">
                <a:moveTo>
                  <a:pt x="1" y="3887"/>
                </a:moveTo>
                <a:cubicBezTo>
                  <a:pt x="3881" y="3887"/>
                  <a:pt x="3881" y="3887"/>
                  <a:pt x="3881" y="3887"/>
                </a:cubicBezTo>
                <a:cubicBezTo>
                  <a:pt x="3881" y="4050"/>
                  <a:pt x="3880" y="4208"/>
                  <a:pt x="3881" y="4366"/>
                </a:cubicBezTo>
                <a:cubicBezTo>
                  <a:pt x="3882" y="4553"/>
                  <a:pt x="3977" y="4657"/>
                  <a:pt x="4143" y="4656"/>
                </a:cubicBezTo>
                <a:cubicBezTo>
                  <a:pt x="4296" y="4654"/>
                  <a:pt x="4403" y="4539"/>
                  <a:pt x="4403" y="4369"/>
                </a:cubicBezTo>
                <a:cubicBezTo>
                  <a:pt x="4403" y="3112"/>
                  <a:pt x="4403" y="1854"/>
                  <a:pt x="4403" y="596"/>
                </a:cubicBezTo>
                <a:cubicBezTo>
                  <a:pt x="4403" y="511"/>
                  <a:pt x="4403" y="511"/>
                  <a:pt x="4403" y="511"/>
                </a:cubicBezTo>
                <a:cubicBezTo>
                  <a:pt x="1029" y="511"/>
                  <a:pt x="1029" y="511"/>
                  <a:pt x="1029" y="511"/>
                </a:cubicBezTo>
                <a:cubicBezTo>
                  <a:pt x="1029" y="3608"/>
                  <a:pt x="1029" y="3608"/>
                  <a:pt x="1029" y="3608"/>
                </a:cubicBezTo>
                <a:cubicBezTo>
                  <a:pt x="528" y="3608"/>
                  <a:pt x="528" y="3608"/>
                  <a:pt x="528" y="3608"/>
                </a:cubicBezTo>
                <a:cubicBezTo>
                  <a:pt x="528" y="0"/>
                  <a:pt x="528" y="0"/>
                  <a:pt x="528" y="0"/>
                </a:cubicBezTo>
                <a:cubicBezTo>
                  <a:pt x="4917" y="0"/>
                  <a:pt x="4917" y="0"/>
                  <a:pt x="4917" y="0"/>
                </a:cubicBezTo>
                <a:cubicBezTo>
                  <a:pt x="4917" y="106"/>
                  <a:pt x="4917" y="106"/>
                  <a:pt x="4917" y="106"/>
                </a:cubicBezTo>
                <a:cubicBezTo>
                  <a:pt x="4917" y="1523"/>
                  <a:pt x="4918" y="2940"/>
                  <a:pt x="4917" y="4356"/>
                </a:cubicBezTo>
                <a:cubicBezTo>
                  <a:pt x="4917" y="4834"/>
                  <a:pt x="4580" y="5170"/>
                  <a:pt x="4100" y="5170"/>
                </a:cubicBezTo>
                <a:cubicBezTo>
                  <a:pt x="2919" y="5170"/>
                  <a:pt x="1737" y="5170"/>
                  <a:pt x="555" y="5170"/>
                </a:cubicBezTo>
                <a:cubicBezTo>
                  <a:pt x="218" y="5170"/>
                  <a:pt x="3" y="4957"/>
                  <a:pt x="1" y="4623"/>
                </a:cubicBezTo>
                <a:cubicBezTo>
                  <a:pt x="0" y="4382"/>
                  <a:pt x="1" y="4141"/>
                  <a:pt x="1" y="3887"/>
                </a:cubicBezTo>
                <a:moveTo>
                  <a:pt x="3877" y="2591"/>
                </a:moveTo>
                <a:cubicBezTo>
                  <a:pt x="2337" y="2591"/>
                  <a:pt x="2337" y="2591"/>
                  <a:pt x="2337" y="2591"/>
                </a:cubicBezTo>
                <a:cubicBezTo>
                  <a:pt x="2337" y="3090"/>
                  <a:pt x="2337" y="3090"/>
                  <a:pt x="2337" y="3090"/>
                </a:cubicBezTo>
                <a:cubicBezTo>
                  <a:pt x="3877" y="3090"/>
                  <a:pt x="3877" y="3090"/>
                  <a:pt x="3877" y="3090"/>
                </a:cubicBezTo>
                <a:lnTo>
                  <a:pt x="3877" y="2591"/>
                </a:lnTo>
                <a:close/>
                <a:moveTo>
                  <a:pt x="2334" y="1792"/>
                </a:moveTo>
                <a:cubicBezTo>
                  <a:pt x="3873" y="1792"/>
                  <a:pt x="3873" y="1792"/>
                  <a:pt x="3873" y="1792"/>
                </a:cubicBezTo>
                <a:cubicBezTo>
                  <a:pt x="3873" y="1298"/>
                  <a:pt x="3873" y="1298"/>
                  <a:pt x="3873" y="1298"/>
                </a:cubicBezTo>
                <a:cubicBezTo>
                  <a:pt x="2334" y="1298"/>
                  <a:pt x="2334" y="1298"/>
                  <a:pt x="2334" y="1298"/>
                </a:cubicBezTo>
                <a:lnTo>
                  <a:pt x="2334" y="1792"/>
                </a:lnTo>
                <a:close/>
                <a:moveTo>
                  <a:pt x="2057" y="2590"/>
                </a:moveTo>
                <a:cubicBezTo>
                  <a:pt x="1563" y="2590"/>
                  <a:pt x="1563" y="2590"/>
                  <a:pt x="1563" y="2590"/>
                </a:cubicBezTo>
                <a:cubicBezTo>
                  <a:pt x="1563" y="3093"/>
                  <a:pt x="1563" y="3093"/>
                  <a:pt x="1563" y="3093"/>
                </a:cubicBezTo>
                <a:cubicBezTo>
                  <a:pt x="2057" y="3093"/>
                  <a:pt x="2057" y="3093"/>
                  <a:pt x="2057" y="3093"/>
                </a:cubicBezTo>
                <a:lnTo>
                  <a:pt x="2057" y="2590"/>
                </a:lnTo>
                <a:close/>
                <a:moveTo>
                  <a:pt x="2058" y="1298"/>
                </a:moveTo>
                <a:cubicBezTo>
                  <a:pt x="1563" y="1298"/>
                  <a:pt x="1563" y="1298"/>
                  <a:pt x="1563" y="1298"/>
                </a:cubicBezTo>
                <a:cubicBezTo>
                  <a:pt x="1563" y="1788"/>
                  <a:pt x="1563" y="1788"/>
                  <a:pt x="1563" y="1788"/>
                </a:cubicBezTo>
                <a:cubicBezTo>
                  <a:pt x="2058" y="1788"/>
                  <a:pt x="2058" y="1788"/>
                  <a:pt x="2058" y="1788"/>
                </a:cubicBezTo>
                <a:lnTo>
                  <a:pt x="2058" y="12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vert="horz" wrap="square" lIns="106934" tIns="53467" rIns="106934" bIns="53467" numCol="1" anchor="t" anchorCtr="0" compatLnSpc="1">
            <a:prstTxWarp prst="textNoShape">
              <a:avLst/>
            </a:prstTxWarp>
          </a:bodyPr>
          <a:lstStyle/>
          <a:p>
            <a:endParaRPr lang="uk-UA" sz="2339" dirty="0"/>
          </a:p>
        </p:txBody>
      </p:sp>
      <p:sp>
        <p:nvSpPr>
          <p:cNvPr id="61" name="Freeform 106">
            <a:extLst>
              <a:ext uri="{FF2B5EF4-FFF2-40B4-BE49-F238E27FC236}">
                <a16:creationId xmlns="" xmlns:a16="http://schemas.microsoft.com/office/drawing/2014/main" id="{D8D9C6DF-CB1F-4760-9B31-37AFC04DB5EE}"/>
              </a:ext>
            </a:extLst>
          </p:cNvPr>
          <p:cNvSpPr>
            <a:spLocks noChangeAspect="1" noEditPoints="1"/>
          </p:cNvSpPr>
          <p:nvPr/>
        </p:nvSpPr>
        <p:spPr bwMode="ltGray">
          <a:xfrm>
            <a:off x="7984759" y="4153689"/>
            <a:ext cx="362016" cy="243201"/>
          </a:xfrm>
          <a:custGeom>
            <a:avLst/>
            <a:gdLst>
              <a:gd name="T0" fmla="*/ 1325 w 5206"/>
              <a:gd name="T1" fmla="*/ 1984 h 3472"/>
              <a:gd name="T2" fmla="*/ 828 w 5206"/>
              <a:gd name="T3" fmla="*/ 1985 h 3472"/>
              <a:gd name="T4" fmla="*/ 828 w 5206"/>
              <a:gd name="T5" fmla="*/ 1488 h 3472"/>
              <a:gd name="T6" fmla="*/ 1325 w 5206"/>
              <a:gd name="T7" fmla="*/ 1488 h 3472"/>
              <a:gd name="T8" fmla="*/ 1325 w 5206"/>
              <a:gd name="T9" fmla="*/ 1984 h 3472"/>
              <a:gd name="T10" fmla="*/ 5206 w 5206"/>
              <a:gd name="T11" fmla="*/ 0 h 3472"/>
              <a:gd name="T12" fmla="*/ 1475 w 5206"/>
              <a:gd name="T13" fmla="*/ 0 h 3472"/>
              <a:gd name="T14" fmla="*/ 0 w 5206"/>
              <a:gd name="T15" fmla="*/ 1736 h 3472"/>
              <a:gd name="T16" fmla="*/ 1475 w 5206"/>
              <a:gd name="T17" fmla="*/ 3472 h 3472"/>
              <a:gd name="T18" fmla="*/ 5206 w 5206"/>
              <a:gd name="T19" fmla="*/ 3472 h 3472"/>
              <a:gd name="T20" fmla="*/ 5206 w 5206"/>
              <a:gd name="T21" fmla="*/ 3038 h 3472"/>
              <a:gd name="T22" fmla="*/ 5206 w 5206"/>
              <a:gd name="T23" fmla="*/ 434 h 3472"/>
              <a:gd name="T24" fmla="*/ 5206 w 5206"/>
              <a:gd name="T25" fmla="*/ 0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06" h="3472">
                <a:moveTo>
                  <a:pt x="1325" y="1984"/>
                </a:moveTo>
                <a:cubicBezTo>
                  <a:pt x="1176" y="2133"/>
                  <a:pt x="977" y="2133"/>
                  <a:pt x="828" y="1985"/>
                </a:cubicBezTo>
                <a:cubicBezTo>
                  <a:pt x="679" y="1835"/>
                  <a:pt x="679" y="1637"/>
                  <a:pt x="828" y="1488"/>
                </a:cubicBezTo>
                <a:cubicBezTo>
                  <a:pt x="977" y="1339"/>
                  <a:pt x="1176" y="1339"/>
                  <a:pt x="1325" y="1488"/>
                </a:cubicBezTo>
                <a:cubicBezTo>
                  <a:pt x="1474" y="1637"/>
                  <a:pt x="1474" y="1835"/>
                  <a:pt x="1325" y="1984"/>
                </a:cubicBezTo>
                <a:moveTo>
                  <a:pt x="5206" y="0"/>
                </a:moveTo>
                <a:cubicBezTo>
                  <a:pt x="1475" y="0"/>
                  <a:pt x="1475" y="0"/>
                  <a:pt x="1475" y="0"/>
                </a:cubicBezTo>
                <a:cubicBezTo>
                  <a:pt x="0" y="1736"/>
                  <a:pt x="0" y="1736"/>
                  <a:pt x="0" y="1736"/>
                </a:cubicBezTo>
                <a:cubicBezTo>
                  <a:pt x="1475" y="3472"/>
                  <a:pt x="1475" y="3472"/>
                  <a:pt x="1475" y="3472"/>
                </a:cubicBezTo>
                <a:cubicBezTo>
                  <a:pt x="5206" y="3472"/>
                  <a:pt x="5206" y="3472"/>
                  <a:pt x="5206" y="3472"/>
                </a:cubicBezTo>
                <a:cubicBezTo>
                  <a:pt x="5206" y="3038"/>
                  <a:pt x="5206" y="3038"/>
                  <a:pt x="5206" y="3038"/>
                </a:cubicBezTo>
                <a:cubicBezTo>
                  <a:pt x="5206" y="434"/>
                  <a:pt x="5206" y="434"/>
                  <a:pt x="5206" y="434"/>
                </a:cubicBezTo>
                <a:lnTo>
                  <a:pt x="52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106934" tIns="53467" rIns="106934" bIns="53467" numCol="1" anchor="t" anchorCtr="0" compatLnSpc="1">
            <a:prstTxWarp prst="textNoShape">
              <a:avLst/>
            </a:prstTxWarp>
          </a:bodyPr>
          <a:lstStyle/>
          <a:p>
            <a:endParaRPr lang="en-US" sz="2339"/>
          </a:p>
        </p:txBody>
      </p:sp>
      <p:sp>
        <p:nvSpPr>
          <p:cNvPr id="63" name="Freeform 4992">
            <a:extLst>
              <a:ext uri="{FF2B5EF4-FFF2-40B4-BE49-F238E27FC236}">
                <a16:creationId xmlns="" xmlns:a16="http://schemas.microsoft.com/office/drawing/2014/main" id="{F9FFEE0E-BE3C-43C2-B673-96F9806FA049}"/>
              </a:ext>
            </a:extLst>
          </p:cNvPr>
          <p:cNvSpPr>
            <a:spLocks noEditPoints="1"/>
          </p:cNvSpPr>
          <p:nvPr/>
        </p:nvSpPr>
        <p:spPr bwMode="auto">
          <a:xfrm>
            <a:off x="5287115" y="4026803"/>
            <a:ext cx="334377" cy="373145"/>
          </a:xfrm>
          <a:custGeom>
            <a:avLst/>
            <a:gdLst>
              <a:gd name="T0" fmla="*/ 14 w 276"/>
              <a:gd name="T1" fmla="*/ 26 h 308"/>
              <a:gd name="T2" fmla="*/ 36 w 276"/>
              <a:gd name="T3" fmla="*/ 30 h 308"/>
              <a:gd name="T4" fmla="*/ 2 w 276"/>
              <a:gd name="T5" fmla="*/ 52 h 308"/>
              <a:gd name="T6" fmla="*/ 6 w 276"/>
              <a:gd name="T7" fmla="*/ 30 h 308"/>
              <a:gd name="T8" fmla="*/ 176 w 276"/>
              <a:gd name="T9" fmla="*/ 202 h 308"/>
              <a:gd name="T10" fmla="*/ 174 w 276"/>
              <a:gd name="T11" fmla="*/ 194 h 308"/>
              <a:gd name="T12" fmla="*/ 100 w 276"/>
              <a:gd name="T13" fmla="*/ 132 h 308"/>
              <a:gd name="T14" fmla="*/ 50 w 276"/>
              <a:gd name="T15" fmla="*/ 80 h 308"/>
              <a:gd name="T16" fmla="*/ 30 w 276"/>
              <a:gd name="T17" fmla="*/ 58 h 308"/>
              <a:gd name="T18" fmla="*/ 22 w 276"/>
              <a:gd name="T19" fmla="*/ 64 h 308"/>
              <a:gd name="T20" fmla="*/ 42 w 276"/>
              <a:gd name="T21" fmla="*/ 88 h 308"/>
              <a:gd name="T22" fmla="*/ 92 w 276"/>
              <a:gd name="T23" fmla="*/ 140 h 308"/>
              <a:gd name="T24" fmla="*/ 168 w 276"/>
              <a:gd name="T25" fmla="*/ 204 h 308"/>
              <a:gd name="T26" fmla="*/ 172 w 276"/>
              <a:gd name="T27" fmla="*/ 206 h 308"/>
              <a:gd name="T28" fmla="*/ 176 w 276"/>
              <a:gd name="T29" fmla="*/ 202 h 308"/>
              <a:gd name="T30" fmla="*/ 276 w 276"/>
              <a:gd name="T31" fmla="*/ 292 h 308"/>
              <a:gd name="T32" fmla="*/ 266 w 276"/>
              <a:gd name="T33" fmla="*/ 308 h 308"/>
              <a:gd name="T34" fmla="*/ 62 w 276"/>
              <a:gd name="T35" fmla="*/ 308 h 308"/>
              <a:gd name="T36" fmla="*/ 46 w 276"/>
              <a:gd name="T37" fmla="*/ 298 h 308"/>
              <a:gd name="T38" fmla="*/ 46 w 276"/>
              <a:gd name="T39" fmla="*/ 112 h 308"/>
              <a:gd name="T40" fmla="*/ 88 w 276"/>
              <a:gd name="T41" fmla="*/ 156 h 308"/>
              <a:gd name="T42" fmla="*/ 168 w 276"/>
              <a:gd name="T43" fmla="*/ 220 h 308"/>
              <a:gd name="T44" fmla="*/ 182 w 276"/>
              <a:gd name="T45" fmla="*/ 214 h 308"/>
              <a:gd name="T46" fmla="*/ 200 w 276"/>
              <a:gd name="T47" fmla="*/ 196 h 308"/>
              <a:gd name="T48" fmla="*/ 204 w 276"/>
              <a:gd name="T49" fmla="*/ 182 h 308"/>
              <a:gd name="T50" fmla="*/ 136 w 276"/>
              <a:gd name="T51" fmla="*/ 106 h 308"/>
              <a:gd name="T52" fmla="*/ 86 w 276"/>
              <a:gd name="T53" fmla="*/ 62 h 308"/>
              <a:gd name="T54" fmla="*/ 62 w 276"/>
              <a:gd name="T55" fmla="*/ 34 h 308"/>
              <a:gd name="T56" fmla="*/ 116 w 276"/>
              <a:gd name="T57" fmla="*/ 68 h 308"/>
              <a:gd name="T58" fmla="*/ 150 w 276"/>
              <a:gd name="T59" fmla="*/ 106 h 308"/>
              <a:gd name="T60" fmla="*/ 162 w 276"/>
              <a:gd name="T61" fmla="*/ 126 h 308"/>
              <a:gd name="T62" fmla="*/ 168 w 276"/>
              <a:gd name="T63" fmla="*/ 126 h 308"/>
              <a:gd name="T64" fmla="*/ 170 w 276"/>
              <a:gd name="T65" fmla="*/ 118 h 308"/>
              <a:gd name="T66" fmla="*/ 144 w 276"/>
              <a:gd name="T67" fmla="*/ 80 h 308"/>
              <a:gd name="T68" fmla="*/ 102 w 276"/>
              <a:gd name="T69" fmla="*/ 40 h 308"/>
              <a:gd name="T70" fmla="*/ 62 w 276"/>
              <a:gd name="T71" fmla="*/ 20 h 308"/>
              <a:gd name="T72" fmla="*/ 46 w 276"/>
              <a:gd name="T73" fmla="*/ 16 h 308"/>
              <a:gd name="T74" fmla="*/ 50 w 276"/>
              <a:gd name="T75" fmla="*/ 4 h 308"/>
              <a:gd name="T76" fmla="*/ 194 w 276"/>
              <a:gd name="T77" fmla="*/ 0 h 308"/>
              <a:gd name="T78" fmla="*/ 276 w 276"/>
              <a:gd name="T79" fmla="*/ 82 h 308"/>
              <a:gd name="T80" fmla="*/ 220 w 276"/>
              <a:gd name="T81" fmla="*/ 206 h 308"/>
              <a:gd name="T82" fmla="*/ 220 w 276"/>
              <a:gd name="T83" fmla="*/ 206 h 308"/>
              <a:gd name="T84" fmla="*/ 202 w 276"/>
              <a:gd name="T85" fmla="*/ 214 h 308"/>
              <a:gd name="T86" fmla="*/ 194 w 276"/>
              <a:gd name="T87" fmla="*/ 226 h 308"/>
              <a:gd name="T88" fmla="*/ 240 w 276"/>
              <a:gd name="T89" fmla="*/ 272 h 308"/>
              <a:gd name="T90" fmla="*/ 238 w 276"/>
              <a:gd name="T91" fmla="*/ 266 h 308"/>
              <a:gd name="T92" fmla="*/ 88 w 276"/>
              <a:gd name="T93" fmla="*/ 264 h 308"/>
              <a:gd name="T94" fmla="*/ 84 w 276"/>
              <a:gd name="T95" fmla="*/ 266 h 308"/>
              <a:gd name="T96" fmla="*/ 80 w 276"/>
              <a:gd name="T97" fmla="*/ 272 h 308"/>
              <a:gd name="T98" fmla="*/ 86 w 276"/>
              <a:gd name="T99" fmla="*/ 280 h 308"/>
              <a:gd name="T100" fmla="*/ 232 w 276"/>
              <a:gd name="T101" fmla="*/ 280 h 308"/>
              <a:gd name="T102" fmla="*/ 240 w 276"/>
              <a:gd name="T103" fmla="*/ 274 h 308"/>
              <a:gd name="T104" fmla="*/ 262 w 276"/>
              <a:gd name="T105" fmla="*/ 84 h 308"/>
              <a:gd name="T106" fmla="*/ 220 w 276"/>
              <a:gd name="T107" fmla="*/ 42 h 308"/>
              <a:gd name="T108" fmla="*/ 262 w 276"/>
              <a:gd name="T109" fmla="*/ 84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6" h="308">
                <a:moveTo>
                  <a:pt x="6" y="30"/>
                </a:moveTo>
                <a:lnTo>
                  <a:pt x="6" y="30"/>
                </a:lnTo>
                <a:lnTo>
                  <a:pt x="14" y="26"/>
                </a:lnTo>
                <a:lnTo>
                  <a:pt x="20" y="24"/>
                </a:lnTo>
                <a:lnTo>
                  <a:pt x="28" y="26"/>
                </a:lnTo>
                <a:lnTo>
                  <a:pt x="36" y="30"/>
                </a:lnTo>
                <a:lnTo>
                  <a:pt x="8" y="60"/>
                </a:lnTo>
                <a:lnTo>
                  <a:pt x="8" y="60"/>
                </a:lnTo>
                <a:lnTo>
                  <a:pt x="2" y="52"/>
                </a:lnTo>
                <a:lnTo>
                  <a:pt x="0" y="46"/>
                </a:lnTo>
                <a:lnTo>
                  <a:pt x="2" y="38"/>
                </a:lnTo>
                <a:lnTo>
                  <a:pt x="6" y="30"/>
                </a:lnTo>
                <a:lnTo>
                  <a:pt x="6" y="30"/>
                </a:lnTo>
                <a:close/>
                <a:moveTo>
                  <a:pt x="176" y="202"/>
                </a:moveTo>
                <a:lnTo>
                  <a:pt x="176" y="202"/>
                </a:lnTo>
                <a:lnTo>
                  <a:pt x="176" y="198"/>
                </a:lnTo>
                <a:lnTo>
                  <a:pt x="174" y="194"/>
                </a:lnTo>
                <a:lnTo>
                  <a:pt x="174" y="194"/>
                </a:lnTo>
                <a:lnTo>
                  <a:pt x="154" y="178"/>
                </a:lnTo>
                <a:lnTo>
                  <a:pt x="130" y="158"/>
                </a:lnTo>
                <a:lnTo>
                  <a:pt x="100" y="132"/>
                </a:lnTo>
                <a:lnTo>
                  <a:pt x="100" y="132"/>
                </a:lnTo>
                <a:lnTo>
                  <a:pt x="70" y="102"/>
                </a:lnTo>
                <a:lnTo>
                  <a:pt x="50" y="80"/>
                </a:lnTo>
                <a:lnTo>
                  <a:pt x="32" y="60"/>
                </a:lnTo>
                <a:lnTo>
                  <a:pt x="32" y="60"/>
                </a:lnTo>
                <a:lnTo>
                  <a:pt x="30" y="58"/>
                </a:lnTo>
                <a:lnTo>
                  <a:pt x="24" y="60"/>
                </a:lnTo>
                <a:lnTo>
                  <a:pt x="24" y="60"/>
                </a:lnTo>
                <a:lnTo>
                  <a:pt x="22" y="64"/>
                </a:lnTo>
                <a:lnTo>
                  <a:pt x="24" y="68"/>
                </a:lnTo>
                <a:lnTo>
                  <a:pt x="24" y="68"/>
                </a:lnTo>
                <a:lnTo>
                  <a:pt x="42" y="88"/>
                </a:lnTo>
                <a:lnTo>
                  <a:pt x="62" y="110"/>
                </a:lnTo>
                <a:lnTo>
                  <a:pt x="92" y="140"/>
                </a:lnTo>
                <a:lnTo>
                  <a:pt x="92" y="140"/>
                </a:lnTo>
                <a:lnTo>
                  <a:pt x="122" y="168"/>
                </a:lnTo>
                <a:lnTo>
                  <a:pt x="146" y="188"/>
                </a:lnTo>
                <a:lnTo>
                  <a:pt x="168" y="204"/>
                </a:lnTo>
                <a:lnTo>
                  <a:pt x="168" y="204"/>
                </a:lnTo>
                <a:lnTo>
                  <a:pt x="172" y="206"/>
                </a:lnTo>
                <a:lnTo>
                  <a:pt x="172" y="206"/>
                </a:lnTo>
                <a:lnTo>
                  <a:pt x="174" y="204"/>
                </a:lnTo>
                <a:lnTo>
                  <a:pt x="176" y="202"/>
                </a:lnTo>
                <a:lnTo>
                  <a:pt x="176" y="202"/>
                </a:lnTo>
                <a:close/>
                <a:moveTo>
                  <a:pt x="276" y="82"/>
                </a:moveTo>
                <a:lnTo>
                  <a:pt x="276" y="292"/>
                </a:lnTo>
                <a:lnTo>
                  <a:pt x="276" y="292"/>
                </a:lnTo>
                <a:lnTo>
                  <a:pt x="274" y="298"/>
                </a:lnTo>
                <a:lnTo>
                  <a:pt x="270" y="304"/>
                </a:lnTo>
                <a:lnTo>
                  <a:pt x="266" y="308"/>
                </a:lnTo>
                <a:lnTo>
                  <a:pt x="260" y="308"/>
                </a:lnTo>
                <a:lnTo>
                  <a:pt x="62" y="308"/>
                </a:lnTo>
                <a:lnTo>
                  <a:pt x="62" y="308"/>
                </a:lnTo>
                <a:lnTo>
                  <a:pt x="56" y="308"/>
                </a:lnTo>
                <a:lnTo>
                  <a:pt x="50" y="304"/>
                </a:lnTo>
                <a:lnTo>
                  <a:pt x="46" y="298"/>
                </a:lnTo>
                <a:lnTo>
                  <a:pt x="46" y="292"/>
                </a:lnTo>
                <a:lnTo>
                  <a:pt x="46" y="112"/>
                </a:lnTo>
                <a:lnTo>
                  <a:pt x="46" y="112"/>
                </a:lnTo>
                <a:lnTo>
                  <a:pt x="64" y="132"/>
                </a:lnTo>
                <a:lnTo>
                  <a:pt x="88" y="156"/>
                </a:lnTo>
                <a:lnTo>
                  <a:pt x="88" y="156"/>
                </a:lnTo>
                <a:lnTo>
                  <a:pt x="122" y="186"/>
                </a:lnTo>
                <a:lnTo>
                  <a:pt x="150" y="208"/>
                </a:lnTo>
                <a:lnTo>
                  <a:pt x="168" y="220"/>
                </a:lnTo>
                <a:lnTo>
                  <a:pt x="178" y="226"/>
                </a:lnTo>
                <a:lnTo>
                  <a:pt x="178" y="226"/>
                </a:lnTo>
                <a:lnTo>
                  <a:pt x="182" y="214"/>
                </a:lnTo>
                <a:lnTo>
                  <a:pt x="190" y="204"/>
                </a:lnTo>
                <a:lnTo>
                  <a:pt x="190" y="204"/>
                </a:lnTo>
                <a:lnTo>
                  <a:pt x="200" y="196"/>
                </a:lnTo>
                <a:lnTo>
                  <a:pt x="210" y="192"/>
                </a:lnTo>
                <a:lnTo>
                  <a:pt x="210" y="192"/>
                </a:lnTo>
                <a:lnTo>
                  <a:pt x="204" y="182"/>
                </a:lnTo>
                <a:lnTo>
                  <a:pt x="190" y="164"/>
                </a:lnTo>
                <a:lnTo>
                  <a:pt x="168" y="136"/>
                </a:lnTo>
                <a:lnTo>
                  <a:pt x="136" y="106"/>
                </a:lnTo>
                <a:lnTo>
                  <a:pt x="136" y="106"/>
                </a:lnTo>
                <a:lnTo>
                  <a:pt x="110" y="82"/>
                </a:lnTo>
                <a:lnTo>
                  <a:pt x="86" y="62"/>
                </a:lnTo>
                <a:lnTo>
                  <a:pt x="54" y="40"/>
                </a:lnTo>
                <a:lnTo>
                  <a:pt x="62" y="34"/>
                </a:lnTo>
                <a:lnTo>
                  <a:pt x="62" y="34"/>
                </a:lnTo>
                <a:lnTo>
                  <a:pt x="84" y="44"/>
                </a:lnTo>
                <a:lnTo>
                  <a:pt x="98" y="54"/>
                </a:lnTo>
                <a:lnTo>
                  <a:pt x="116" y="68"/>
                </a:lnTo>
                <a:lnTo>
                  <a:pt x="116" y="68"/>
                </a:lnTo>
                <a:lnTo>
                  <a:pt x="136" y="88"/>
                </a:lnTo>
                <a:lnTo>
                  <a:pt x="150" y="106"/>
                </a:lnTo>
                <a:lnTo>
                  <a:pt x="160" y="124"/>
                </a:lnTo>
                <a:lnTo>
                  <a:pt x="160" y="124"/>
                </a:lnTo>
                <a:lnTo>
                  <a:pt x="162" y="126"/>
                </a:lnTo>
                <a:lnTo>
                  <a:pt x="166" y="126"/>
                </a:lnTo>
                <a:lnTo>
                  <a:pt x="166" y="126"/>
                </a:lnTo>
                <a:lnTo>
                  <a:pt x="168" y="126"/>
                </a:lnTo>
                <a:lnTo>
                  <a:pt x="168" y="126"/>
                </a:lnTo>
                <a:lnTo>
                  <a:pt x="172" y="122"/>
                </a:lnTo>
                <a:lnTo>
                  <a:pt x="170" y="118"/>
                </a:lnTo>
                <a:lnTo>
                  <a:pt x="170" y="118"/>
                </a:lnTo>
                <a:lnTo>
                  <a:pt x="158" y="98"/>
                </a:lnTo>
                <a:lnTo>
                  <a:pt x="144" y="80"/>
                </a:lnTo>
                <a:lnTo>
                  <a:pt x="124" y="58"/>
                </a:lnTo>
                <a:lnTo>
                  <a:pt x="124" y="58"/>
                </a:lnTo>
                <a:lnTo>
                  <a:pt x="102" y="40"/>
                </a:lnTo>
                <a:lnTo>
                  <a:pt x="82" y="30"/>
                </a:lnTo>
                <a:lnTo>
                  <a:pt x="68" y="22"/>
                </a:lnTo>
                <a:lnTo>
                  <a:pt x="62" y="20"/>
                </a:lnTo>
                <a:lnTo>
                  <a:pt x="58" y="20"/>
                </a:lnTo>
                <a:lnTo>
                  <a:pt x="46" y="34"/>
                </a:lnTo>
                <a:lnTo>
                  <a:pt x="46" y="16"/>
                </a:lnTo>
                <a:lnTo>
                  <a:pt x="46" y="16"/>
                </a:lnTo>
                <a:lnTo>
                  <a:pt x="46" y="10"/>
                </a:lnTo>
                <a:lnTo>
                  <a:pt x="50" y="4"/>
                </a:lnTo>
                <a:lnTo>
                  <a:pt x="56" y="0"/>
                </a:lnTo>
                <a:lnTo>
                  <a:pt x="62" y="0"/>
                </a:lnTo>
                <a:lnTo>
                  <a:pt x="194" y="0"/>
                </a:lnTo>
                <a:lnTo>
                  <a:pt x="210" y="16"/>
                </a:lnTo>
                <a:lnTo>
                  <a:pt x="260" y="66"/>
                </a:lnTo>
                <a:lnTo>
                  <a:pt x="276" y="82"/>
                </a:lnTo>
                <a:close/>
                <a:moveTo>
                  <a:pt x="194" y="234"/>
                </a:moveTo>
                <a:lnTo>
                  <a:pt x="234" y="246"/>
                </a:lnTo>
                <a:lnTo>
                  <a:pt x="220" y="206"/>
                </a:lnTo>
                <a:lnTo>
                  <a:pt x="220" y="206"/>
                </a:lnTo>
                <a:lnTo>
                  <a:pt x="220" y="206"/>
                </a:lnTo>
                <a:lnTo>
                  <a:pt x="220" y="206"/>
                </a:lnTo>
                <a:lnTo>
                  <a:pt x="212" y="208"/>
                </a:lnTo>
                <a:lnTo>
                  <a:pt x="206" y="210"/>
                </a:lnTo>
                <a:lnTo>
                  <a:pt x="202" y="214"/>
                </a:lnTo>
                <a:lnTo>
                  <a:pt x="202" y="214"/>
                </a:lnTo>
                <a:lnTo>
                  <a:pt x="198" y="220"/>
                </a:lnTo>
                <a:lnTo>
                  <a:pt x="194" y="226"/>
                </a:lnTo>
                <a:lnTo>
                  <a:pt x="194" y="234"/>
                </a:lnTo>
                <a:lnTo>
                  <a:pt x="194" y="234"/>
                </a:lnTo>
                <a:close/>
                <a:moveTo>
                  <a:pt x="240" y="272"/>
                </a:moveTo>
                <a:lnTo>
                  <a:pt x="240" y="272"/>
                </a:lnTo>
                <a:lnTo>
                  <a:pt x="240" y="268"/>
                </a:lnTo>
                <a:lnTo>
                  <a:pt x="238" y="266"/>
                </a:lnTo>
                <a:lnTo>
                  <a:pt x="236" y="264"/>
                </a:lnTo>
                <a:lnTo>
                  <a:pt x="232" y="264"/>
                </a:lnTo>
                <a:lnTo>
                  <a:pt x="88" y="264"/>
                </a:lnTo>
                <a:lnTo>
                  <a:pt x="88" y="264"/>
                </a:lnTo>
                <a:lnTo>
                  <a:pt x="86" y="264"/>
                </a:lnTo>
                <a:lnTo>
                  <a:pt x="84" y="266"/>
                </a:lnTo>
                <a:lnTo>
                  <a:pt x="82" y="268"/>
                </a:lnTo>
                <a:lnTo>
                  <a:pt x="80" y="272"/>
                </a:lnTo>
                <a:lnTo>
                  <a:pt x="80" y="272"/>
                </a:lnTo>
                <a:lnTo>
                  <a:pt x="82" y="274"/>
                </a:lnTo>
                <a:lnTo>
                  <a:pt x="84" y="278"/>
                </a:lnTo>
                <a:lnTo>
                  <a:pt x="86" y="280"/>
                </a:lnTo>
                <a:lnTo>
                  <a:pt x="88" y="280"/>
                </a:lnTo>
                <a:lnTo>
                  <a:pt x="232" y="280"/>
                </a:lnTo>
                <a:lnTo>
                  <a:pt x="232" y="280"/>
                </a:lnTo>
                <a:lnTo>
                  <a:pt x="236" y="280"/>
                </a:lnTo>
                <a:lnTo>
                  <a:pt x="238" y="278"/>
                </a:lnTo>
                <a:lnTo>
                  <a:pt x="240" y="274"/>
                </a:lnTo>
                <a:lnTo>
                  <a:pt x="240" y="272"/>
                </a:lnTo>
                <a:lnTo>
                  <a:pt x="240" y="272"/>
                </a:lnTo>
                <a:close/>
                <a:moveTo>
                  <a:pt x="262" y="84"/>
                </a:moveTo>
                <a:lnTo>
                  <a:pt x="244" y="66"/>
                </a:lnTo>
                <a:lnTo>
                  <a:pt x="220" y="66"/>
                </a:lnTo>
                <a:lnTo>
                  <a:pt x="220" y="42"/>
                </a:lnTo>
                <a:lnTo>
                  <a:pt x="202" y="24"/>
                </a:lnTo>
                <a:lnTo>
                  <a:pt x="202" y="84"/>
                </a:lnTo>
                <a:lnTo>
                  <a:pt x="262" y="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Freeform 13">
            <a:extLst>
              <a:ext uri="{FF2B5EF4-FFF2-40B4-BE49-F238E27FC236}">
                <a16:creationId xmlns="" xmlns:a16="http://schemas.microsoft.com/office/drawing/2014/main" id="{DAD05F54-D7DC-48C9-954C-D1A363D69462}"/>
              </a:ext>
            </a:extLst>
          </p:cNvPr>
          <p:cNvSpPr>
            <a:spLocks noChangeAspect="1" noEditPoints="1"/>
          </p:cNvSpPr>
          <p:nvPr/>
        </p:nvSpPr>
        <p:spPr bwMode="ltGray">
          <a:xfrm>
            <a:off x="5337025" y="1503460"/>
            <a:ext cx="298895" cy="298895"/>
          </a:xfrm>
          <a:custGeom>
            <a:avLst/>
            <a:gdLst>
              <a:gd name="T0" fmla="*/ 1922 w 5175"/>
              <a:gd name="T1" fmla="*/ 3253 h 5175"/>
              <a:gd name="T2" fmla="*/ 592 w 5175"/>
              <a:gd name="T3" fmla="*/ 1922 h 5175"/>
              <a:gd name="T4" fmla="*/ 1922 w 5175"/>
              <a:gd name="T5" fmla="*/ 592 h 5175"/>
              <a:gd name="T6" fmla="*/ 3253 w 5175"/>
              <a:gd name="T7" fmla="*/ 1922 h 5175"/>
              <a:gd name="T8" fmla="*/ 1922 w 5175"/>
              <a:gd name="T9" fmla="*/ 3253 h 5175"/>
              <a:gd name="T10" fmla="*/ 3696 w 5175"/>
              <a:gd name="T11" fmla="*/ 3253 h 5175"/>
              <a:gd name="T12" fmla="*/ 3460 w 5175"/>
              <a:gd name="T13" fmla="*/ 3253 h 5175"/>
              <a:gd name="T14" fmla="*/ 3371 w 5175"/>
              <a:gd name="T15" fmla="*/ 3164 h 5175"/>
              <a:gd name="T16" fmla="*/ 3844 w 5175"/>
              <a:gd name="T17" fmla="*/ 1922 h 5175"/>
              <a:gd name="T18" fmla="*/ 1922 w 5175"/>
              <a:gd name="T19" fmla="*/ 0 h 5175"/>
              <a:gd name="T20" fmla="*/ 0 w 5175"/>
              <a:gd name="T21" fmla="*/ 1922 h 5175"/>
              <a:gd name="T22" fmla="*/ 1922 w 5175"/>
              <a:gd name="T23" fmla="*/ 3844 h 5175"/>
              <a:gd name="T24" fmla="*/ 3164 w 5175"/>
              <a:gd name="T25" fmla="*/ 3371 h 5175"/>
              <a:gd name="T26" fmla="*/ 3253 w 5175"/>
              <a:gd name="T27" fmla="*/ 3460 h 5175"/>
              <a:gd name="T28" fmla="*/ 3253 w 5175"/>
              <a:gd name="T29" fmla="*/ 3696 h 5175"/>
              <a:gd name="T30" fmla="*/ 4731 w 5175"/>
              <a:gd name="T31" fmla="*/ 5175 h 5175"/>
              <a:gd name="T32" fmla="*/ 5175 w 5175"/>
              <a:gd name="T33" fmla="*/ 4731 h 5175"/>
              <a:gd name="T34" fmla="*/ 3696 w 5175"/>
              <a:gd name="T35" fmla="*/ 3253 h 5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175" h="5175">
                <a:moveTo>
                  <a:pt x="1922" y="3253"/>
                </a:moveTo>
                <a:cubicBezTo>
                  <a:pt x="1183" y="3253"/>
                  <a:pt x="592" y="2661"/>
                  <a:pt x="592" y="1922"/>
                </a:cubicBezTo>
                <a:cubicBezTo>
                  <a:pt x="592" y="1183"/>
                  <a:pt x="1183" y="592"/>
                  <a:pt x="1922" y="592"/>
                </a:cubicBezTo>
                <a:cubicBezTo>
                  <a:pt x="2662" y="592"/>
                  <a:pt x="3253" y="1183"/>
                  <a:pt x="3253" y="1922"/>
                </a:cubicBezTo>
                <a:cubicBezTo>
                  <a:pt x="3253" y="2661"/>
                  <a:pt x="2662" y="3253"/>
                  <a:pt x="1922" y="3253"/>
                </a:cubicBezTo>
                <a:moveTo>
                  <a:pt x="3696" y="3253"/>
                </a:moveTo>
                <a:cubicBezTo>
                  <a:pt x="3460" y="3253"/>
                  <a:pt x="3460" y="3253"/>
                  <a:pt x="3460" y="3253"/>
                </a:cubicBezTo>
                <a:cubicBezTo>
                  <a:pt x="3371" y="3164"/>
                  <a:pt x="3371" y="3164"/>
                  <a:pt x="3371" y="3164"/>
                </a:cubicBezTo>
                <a:cubicBezTo>
                  <a:pt x="3667" y="2838"/>
                  <a:pt x="3844" y="2395"/>
                  <a:pt x="3844" y="1922"/>
                </a:cubicBezTo>
                <a:cubicBezTo>
                  <a:pt x="3844" y="858"/>
                  <a:pt x="2987" y="0"/>
                  <a:pt x="1922" y="0"/>
                </a:cubicBezTo>
                <a:cubicBezTo>
                  <a:pt x="858" y="0"/>
                  <a:pt x="0" y="858"/>
                  <a:pt x="0" y="1922"/>
                </a:cubicBezTo>
                <a:cubicBezTo>
                  <a:pt x="0" y="2987"/>
                  <a:pt x="858" y="3844"/>
                  <a:pt x="1922" y="3844"/>
                </a:cubicBezTo>
                <a:cubicBezTo>
                  <a:pt x="2396" y="3844"/>
                  <a:pt x="2839" y="3667"/>
                  <a:pt x="3164" y="3371"/>
                </a:cubicBezTo>
                <a:cubicBezTo>
                  <a:pt x="3253" y="3460"/>
                  <a:pt x="3253" y="3460"/>
                  <a:pt x="3253" y="3460"/>
                </a:cubicBezTo>
                <a:cubicBezTo>
                  <a:pt x="3253" y="3696"/>
                  <a:pt x="3253" y="3696"/>
                  <a:pt x="3253" y="3696"/>
                </a:cubicBezTo>
                <a:cubicBezTo>
                  <a:pt x="4731" y="5175"/>
                  <a:pt x="4731" y="5175"/>
                  <a:pt x="4731" y="5175"/>
                </a:cubicBezTo>
                <a:cubicBezTo>
                  <a:pt x="5175" y="4731"/>
                  <a:pt x="5175" y="4731"/>
                  <a:pt x="5175" y="4731"/>
                </a:cubicBezTo>
                <a:lnTo>
                  <a:pt x="3696" y="32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106934" tIns="53467" rIns="106934" bIns="53467" numCol="1" anchor="t" anchorCtr="0" compatLnSpc="1">
            <a:prstTxWarp prst="textNoShape">
              <a:avLst/>
            </a:prstTxWarp>
          </a:bodyPr>
          <a:lstStyle/>
          <a:p>
            <a:endParaRPr lang="en-US" sz="2339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8C2C1DC7-8A38-4E9B-98A3-CCDC362085FD}"/>
              </a:ext>
            </a:extLst>
          </p:cNvPr>
          <p:cNvSpPr/>
          <p:nvPr/>
        </p:nvSpPr>
        <p:spPr>
          <a:xfrm>
            <a:off x="366143" y="1634454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661A4A4F-54F5-486D-A91F-90D466D6FA64}"/>
              </a:ext>
            </a:extLst>
          </p:cNvPr>
          <p:cNvSpPr/>
          <p:nvPr/>
        </p:nvSpPr>
        <p:spPr>
          <a:xfrm>
            <a:off x="3124200" y="1634454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44AB3A3C-B68F-4CFF-9DD3-04610EBD0D89}"/>
              </a:ext>
            </a:extLst>
          </p:cNvPr>
          <p:cNvSpPr/>
          <p:nvPr/>
        </p:nvSpPr>
        <p:spPr>
          <a:xfrm>
            <a:off x="5867400" y="1634454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5D8BC6BB-8B31-42E9-91C4-912C5943A958}"/>
              </a:ext>
            </a:extLst>
          </p:cNvPr>
          <p:cNvSpPr/>
          <p:nvPr/>
        </p:nvSpPr>
        <p:spPr>
          <a:xfrm>
            <a:off x="366143" y="4144890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="" xmlns:a16="http://schemas.microsoft.com/office/drawing/2014/main" id="{0C54BA21-9DF3-43C9-99D7-8A637DEAB9D6}"/>
              </a:ext>
            </a:extLst>
          </p:cNvPr>
          <p:cNvSpPr/>
          <p:nvPr/>
        </p:nvSpPr>
        <p:spPr>
          <a:xfrm>
            <a:off x="3124200" y="4144890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="" xmlns:a16="http://schemas.microsoft.com/office/drawing/2014/main" id="{7D188227-55D8-447E-90CD-D770EB10AB0F}"/>
              </a:ext>
            </a:extLst>
          </p:cNvPr>
          <p:cNvSpPr/>
          <p:nvPr/>
        </p:nvSpPr>
        <p:spPr>
          <a:xfrm>
            <a:off x="5867400" y="4144890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4DEFF1E0-DC89-4800-9848-BC6AEB25C314}"/>
              </a:ext>
            </a:extLst>
          </p:cNvPr>
          <p:cNvSpPr txBox="1"/>
          <p:nvPr/>
        </p:nvSpPr>
        <p:spPr>
          <a:xfrm>
            <a:off x="679583" y="4668642"/>
            <a:ext cx="224280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 (Body)"/>
              </a:rPr>
              <a:t>Signing of TSO-SSO interoperation agreement and establishment of OBA between TSO and </a:t>
            </a:r>
            <a:r>
              <a:rPr lang="en-US" sz="1400" dirty="0" smtClean="0">
                <a:latin typeface="Calibri (Body)"/>
              </a:rPr>
              <a:t>SSO.</a:t>
            </a:r>
            <a:endParaRPr lang="en-US" sz="1400" dirty="0">
              <a:latin typeface="Calibri (Body)"/>
            </a:endParaRPr>
          </a:p>
          <a:p>
            <a:r>
              <a:rPr lang="en-US" sz="1400" dirty="0" smtClean="0">
                <a:latin typeface="Calibri (Body)"/>
              </a:rPr>
              <a:t>In </a:t>
            </a:r>
            <a:r>
              <a:rPr lang="en-US" sz="1400" dirty="0">
                <a:latin typeface="Calibri (Body)"/>
              </a:rPr>
              <a:t>needed to book storage capacity for fuel gas and gas for balancing needs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4DEFF1E0-DC89-4800-9848-BC6AEB25C314}"/>
              </a:ext>
            </a:extLst>
          </p:cNvPr>
          <p:cNvSpPr txBox="1"/>
          <p:nvPr/>
        </p:nvSpPr>
        <p:spPr>
          <a:xfrm>
            <a:off x="3444858" y="4648200"/>
            <a:ext cx="224280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 (Body)"/>
              </a:rPr>
              <a:t>T</a:t>
            </a:r>
            <a:r>
              <a:rPr lang="en-US" sz="1400" dirty="0" smtClean="0">
                <a:latin typeface="Calibri (Body)"/>
              </a:rPr>
              <a:t>rilateral negations on transit through Ukraine:</a:t>
            </a:r>
          </a:p>
          <a:p>
            <a:pPr marL="180975" indent="-180975" algn="just">
              <a:buFontTx/>
              <a:buChar char="-"/>
            </a:pPr>
            <a:r>
              <a:rPr lang="en-US" sz="1400" dirty="0" smtClean="0">
                <a:latin typeface="Calibri (Body)"/>
              </a:rPr>
              <a:t>IA and Transmission </a:t>
            </a:r>
            <a:r>
              <a:rPr lang="en-US" sz="1400" dirty="0">
                <a:latin typeface="Calibri (Body)"/>
              </a:rPr>
              <a:t>agreement  </a:t>
            </a:r>
            <a:endParaRPr lang="en-US" sz="1400" dirty="0" smtClean="0">
              <a:latin typeface="Calibri (Body)"/>
            </a:endParaRPr>
          </a:p>
          <a:p>
            <a:pPr marL="180975" indent="-180975" algn="just">
              <a:buFontTx/>
              <a:buChar char="-"/>
            </a:pPr>
            <a:r>
              <a:rPr lang="en-US" sz="1400" dirty="0">
                <a:latin typeface="Calibri (Body)"/>
              </a:rPr>
              <a:t>t</a:t>
            </a:r>
            <a:r>
              <a:rPr lang="en-US" sz="1400" dirty="0" smtClean="0">
                <a:latin typeface="Calibri (Body)"/>
              </a:rPr>
              <a:t>ransit </a:t>
            </a:r>
            <a:r>
              <a:rPr lang="en-US" sz="1400" dirty="0">
                <a:latin typeface="Calibri (Body)"/>
              </a:rPr>
              <a:t>to Moldova</a:t>
            </a:r>
          </a:p>
          <a:p>
            <a:pPr marL="180975" indent="-180975" algn="just">
              <a:buFontTx/>
              <a:buChar char="-"/>
            </a:pPr>
            <a:r>
              <a:rPr lang="en-US" sz="1400" dirty="0">
                <a:latin typeface="Calibri (Body)"/>
              </a:rPr>
              <a:t>Changes to </a:t>
            </a:r>
            <a:r>
              <a:rPr lang="en-US" sz="1400" dirty="0" smtClean="0">
                <a:latin typeface="Calibri (Body)"/>
              </a:rPr>
              <a:t>IA </a:t>
            </a:r>
            <a:r>
              <a:rPr lang="en-US" sz="1400" dirty="0">
                <a:latin typeface="Calibri (Body)"/>
              </a:rPr>
              <a:t>with Slovakia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4DEFF1E0-DC89-4800-9848-BC6AEB25C314}"/>
              </a:ext>
            </a:extLst>
          </p:cNvPr>
          <p:cNvSpPr txBox="1"/>
          <p:nvPr/>
        </p:nvSpPr>
        <p:spPr>
          <a:xfrm>
            <a:off x="6210134" y="4682987"/>
            <a:ext cx="224280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 (Body)"/>
              </a:rPr>
              <a:t>Calculation submitted to </a:t>
            </a:r>
            <a:r>
              <a:rPr lang="en-US" sz="1400" dirty="0">
                <a:latin typeface="Calibri (Body)"/>
                <a:cs typeface="Arial" panose="020B0604020202020204" pitchFamily="34" charset="0"/>
              </a:rPr>
              <a:t>NEURC</a:t>
            </a:r>
            <a:r>
              <a:rPr lang="en-US" sz="1400" dirty="0" smtClean="0">
                <a:latin typeface="Calibri (Body)"/>
              </a:rPr>
              <a:t>.</a:t>
            </a:r>
          </a:p>
          <a:p>
            <a:endParaRPr lang="en-US" sz="1400" dirty="0" smtClean="0">
              <a:latin typeface="Calibri (Body)"/>
            </a:endParaRPr>
          </a:p>
          <a:p>
            <a:r>
              <a:rPr lang="en-US" sz="1400" dirty="0" smtClean="0">
                <a:latin typeface="Calibri (Body)"/>
              </a:rPr>
              <a:t>Waiting for approval on Dec, 24</a:t>
            </a:r>
          </a:p>
          <a:p>
            <a:endParaRPr lang="en-US" sz="1400" dirty="0" smtClean="0">
              <a:latin typeface="Calibri (Body)"/>
            </a:endParaRPr>
          </a:p>
          <a:p>
            <a:endParaRPr lang="en-US" sz="14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88601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>
            <a:extLst>
              <a:ext uri="{FF2B5EF4-FFF2-40B4-BE49-F238E27FC236}">
                <a16:creationId xmlns="" xmlns:a16="http://schemas.microsoft.com/office/drawing/2014/main" id="{0D1F2096-B8F1-48A5-83EE-F464B711DB8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object 4"/>
          <p:cNvSpPr txBox="1"/>
          <p:nvPr/>
        </p:nvSpPr>
        <p:spPr>
          <a:xfrm>
            <a:off x="1219199" y="264010"/>
            <a:ext cx="7830497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000" b="1" spc="-10" dirty="0" smtClean="0">
                <a:latin typeface="+mj-lt"/>
                <a:cs typeface="Calibri Light" panose="020F0302020204030204" pitchFamily="34" charset="0"/>
              </a:rPr>
              <a:t>Unauthorized gas offtakes – key risk for independent TSO</a:t>
            </a:r>
            <a:endParaRPr lang="uk-UA" sz="3000" spc="-1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3" name="Рисунок 46">
            <a:extLst>
              <a:ext uri="{FF2B5EF4-FFF2-40B4-BE49-F238E27FC236}">
                <a16:creationId xmlns="" xmlns:a16="http://schemas.microsoft.com/office/drawing/2014/main" id="{883A7DF7-6D26-40FD-A02F-AA92314CF5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689160" y="5257800"/>
            <a:ext cx="7748688" cy="11735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tx1"/>
                </a:solidFill>
              </a:rPr>
              <a:t>If unauthorized offtakes problem is not solved, TSO losses on provision of balancing services are expected to reach UAH 10 – 12 billion – more than 50% </a:t>
            </a:r>
            <a:r>
              <a:rPr lang="en-US" sz="1400" dirty="0">
                <a:solidFill>
                  <a:schemeClr val="tx1"/>
                </a:solidFill>
              </a:rPr>
              <a:t>o</a:t>
            </a:r>
            <a:r>
              <a:rPr lang="en-US" sz="1400" dirty="0" smtClean="0">
                <a:solidFill>
                  <a:schemeClr val="tx1"/>
                </a:solidFill>
              </a:rPr>
              <a:t>f expected revenue from provision of gas transmission services. In this case TSO will face cash deficit at the end of 2020.</a:t>
            </a:r>
            <a:endParaRPr lang="uk-UA" sz="14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110" y="1481164"/>
            <a:ext cx="7748688" cy="355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07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="" xmlns:a16="http://schemas.microsoft.com/office/drawing/2014/main" id="{E268E598-05BF-4551-9D52-D68139F20C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50224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think-cell Slide" r:id="rId5" imgW="517" imgH="516" progId="TCLayout.ActiveDocument.1">
                  <p:embed/>
                </p:oleObj>
              </mc:Choice>
              <mc:Fallback>
                <p:oleObj name="think-cell Slide" r:id="rId5" imgW="517" imgH="5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8CC4EBB-F3C3-4380-A590-903E91934AAC}"/>
              </a:ext>
            </a:extLst>
          </p:cNvPr>
          <p:cNvSpPr/>
          <p:nvPr/>
        </p:nvSpPr>
        <p:spPr>
          <a:xfrm>
            <a:off x="273050" y="1905000"/>
            <a:ext cx="7499350" cy="4689474"/>
          </a:xfrm>
          <a:prstGeom prst="rect">
            <a:avLst/>
          </a:prstGeom>
          <a:solidFill>
            <a:srgbClr val="FFFFFF"/>
          </a:solidFill>
          <a:ln w="19050">
            <a:solidFill>
              <a:srgbClr val="ECECE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89525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671" y="2136028"/>
            <a:ext cx="6239413" cy="4206270"/>
          </a:xfrm>
          <a:prstGeom prst="rect">
            <a:avLst/>
          </a:prstGeom>
        </p:spPr>
      </p:pic>
      <p:sp>
        <p:nvSpPr>
          <p:cNvPr id="3" name="object 4"/>
          <p:cNvSpPr txBox="1"/>
          <p:nvPr/>
        </p:nvSpPr>
        <p:spPr>
          <a:xfrm>
            <a:off x="1154899" y="138406"/>
            <a:ext cx="7863882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lang="en-US" sz="3000" b="1" spc="-10" dirty="0">
                <a:latin typeface="+mj-lt"/>
                <a:cs typeface="Calibri Light" panose="020F0302020204030204" pitchFamily="34" charset="0"/>
              </a:rPr>
              <a:t>GTS regimes and modernization of compressor stations are ready for reverse mode given zero transit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2FC3CF6-B3F4-4AEB-9522-466B3A9B9157}"/>
              </a:ext>
            </a:extLst>
          </p:cNvPr>
          <p:cNvSpPr txBox="1"/>
          <p:nvPr/>
        </p:nvSpPr>
        <p:spPr>
          <a:xfrm>
            <a:off x="6705600" y="2315516"/>
            <a:ext cx="2047875" cy="38684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tIns="144000" bIns="144000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+mj-lt"/>
                <a:cs typeface="Arial" panose="020B0604020202020204" pitchFamily="34" charset="0"/>
              </a:rPr>
              <a:t>In the event of transit halt, new TSO is </a:t>
            </a:r>
            <a:r>
              <a:rPr lang="en-GB" sz="1400" b="1" dirty="0">
                <a:latin typeface="+mj-lt"/>
                <a:cs typeface="Arial" panose="020B0604020202020204" pitchFamily="34" charset="0"/>
              </a:rPr>
              <a:t>technically ready </a:t>
            </a:r>
            <a:r>
              <a:rPr lang="en-GB" sz="1400" dirty="0">
                <a:latin typeface="+mj-lt"/>
                <a:cs typeface="Arial" panose="020B0604020202020204" pitchFamily="34" charset="0"/>
              </a:rPr>
              <a:t>to ensure supply to domestic consumers by transporting gas from EU countries and UGSFs in West Ukraine.  </a:t>
            </a:r>
          </a:p>
          <a:p>
            <a:pPr>
              <a:spcAft>
                <a:spcPts val="600"/>
              </a:spcAft>
            </a:pPr>
            <a:r>
              <a:rPr lang="en-GB" sz="1400" dirty="0">
                <a:latin typeface="+mj-lt"/>
                <a:cs typeface="Arial" panose="020B0604020202020204" pitchFamily="34" charset="0"/>
              </a:rPr>
              <a:t>However, import potential  also depends on the </a:t>
            </a:r>
            <a:r>
              <a:rPr lang="en-GB" sz="1400" b="1" dirty="0">
                <a:latin typeface="+mj-lt"/>
                <a:cs typeface="Arial" panose="020B0604020202020204" pitchFamily="34" charset="0"/>
              </a:rPr>
              <a:t>gas availability and uninterruptable gas supply arrangements</a:t>
            </a:r>
          </a:p>
        </p:txBody>
      </p:sp>
      <p:pic>
        <p:nvPicPr>
          <p:cNvPr id="10" name="Рисунок 46">
            <a:extLst>
              <a:ext uri="{FF2B5EF4-FFF2-40B4-BE49-F238E27FC236}">
                <a16:creationId xmlns="" xmlns:a16="http://schemas.microsoft.com/office/drawing/2014/main" id="{91837E2F-2BF1-4343-B526-C168CF7803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33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EFE28187-8DA4-4177-8A58-0B21CD12DE0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="" xmlns:a16="http://schemas.microsoft.com/office/drawing/2014/main" id="{EFE28187-8DA4-4177-8A58-0B21CD12DE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" name="Рисунок 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  <p:sp>
        <p:nvSpPr>
          <p:cNvPr id="16" name="object 4"/>
          <p:cNvSpPr txBox="1"/>
          <p:nvPr/>
        </p:nvSpPr>
        <p:spPr>
          <a:xfrm>
            <a:off x="1143000" y="152400"/>
            <a:ext cx="768923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000" b="1" spc="-10" dirty="0">
                <a:latin typeface="+mj-lt"/>
                <a:cs typeface="Calibri Light" panose="020F0302020204030204" pitchFamily="34" charset="0"/>
              </a:rPr>
              <a:t>TSO LLC has 2-level management structure with marginal headcount of 11,100 FTE</a:t>
            </a:r>
            <a:endParaRPr lang="uk-UA" sz="3000" spc="-1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4A3469B2-EED1-465F-B683-9B02EB6ABE25}"/>
              </a:ext>
            </a:extLst>
          </p:cNvPr>
          <p:cNvSpPr/>
          <p:nvPr/>
        </p:nvSpPr>
        <p:spPr>
          <a:xfrm>
            <a:off x="65062" y="4684564"/>
            <a:ext cx="499988" cy="11066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</a:rPr>
              <a:t>2 level </a:t>
            </a:r>
            <a:r>
              <a:rPr lang="en-US" sz="1400" dirty="0">
                <a:solidFill>
                  <a:srgbClr val="FFFFFF"/>
                </a:solidFill>
              </a:rPr>
              <a:t>[LPU]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720EDF22-87BD-4085-8529-56A772552784}"/>
              </a:ext>
            </a:extLst>
          </p:cNvPr>
          <p:cNvSpPr/>
          <p:nvPr/>
        </p:nvSpPr>
        <p:spPr bwMode="ltGray">
          <a:xfrm>
            <a:off x="647418" y="5326968"/>
            <a:ext cx="1565272" cy="15866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LPU 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70F8097A-B3A3-413E-8A09-8E1DD9C7EA37}"/>
              </a:ext>
            </a:extLst>
          </p:cNvPr>
          <p:cNvSpPr/>
          <p:nvPr/>
        </p:nvSpPr>
        <p:spPr bwMode="ltGray">
          <a:xfrm>
            <a:off x="643867" y="4954992"/>
            <a:ext cx="1565272" cy="15866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LPU 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3E68BA99-514E-4F14-A809-7C0E373166AC}"/>
              </a:ext>
            </a:extLst>
          </p:cNvPr>
          <p:cNvSpPr/>
          <p:nvPr/>
        </p:nvSpPr>
        <p:spPr bwMode="ltGray">
          <a:xfrm>
            <a:off x="647362" y="5140960"/>
            <a:ext cx="1562438" cy="15866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D10E31B1-B70E-4D77-A4C5-E0231F228106}"/>
              </a:ext>
            </a:extLst>
          </p:cNvPr>
          <p:cNvSpPr/>
          <p:nvPr/>
        </p:nvSpPr>
        <p:spPr>
          <a:xfrm>
            <a:off x="76316" y="1736291"/>
            <a:ext cx="499556" cy="2832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</a:rPr>
              <a:t>1 level </a:t>
            </a:r>
            <a:r>
              <a:rPr lang="en-US" sz="1400" dirty="0">
                <a:solidFill>
                  <a:srgbClr val="FFFFFF"/>
                </a:solidFill>
              </a:rPr>
              <a:t>[TSO HQ]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4EADDAB5-5DDD-4E36-BFB6-CC72EE5301E2}"/>
              </a:ext>
            </a:extLst>
          </p:cNvPr>
          <p:cNvSpPr/>
          <p:nvPr/>
        </p:nvSpPr>
        <p:spPr bwMode="ltGray">
          <a:xfrm>
            <a:off x="3427322" y="1186232"/>
            <a:ext cx="2068814" cy="449303"/>
          </a:xfrm>
          <a:prstGeom prst="rect">
            <a:avLst/>
          </a:prstGeom>
          <a:solidFill>
            <a:srgbClr val="005CA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>
            <a:no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CEO</a:t>
            </a:r>
          </a:p>
        </p:txBody>
      </p:sp>
      <p:cxnSp>
        <p:nvCxnSpPr>
          <p:cNvPr id="49" name="Straight Connector 4">
            <a:extLst>
              <a:ext uri="{FF2B5EF4-FFF2-40B4-BE49-F238E27FC236}">
                <a16:creationId xmlns="" xmlns:a16="http://schemas.microsoft.com/office/drawing/2014/main" id="{6CDD94CC-144A-4BD0-8067-46BD37A2205B}"/>
              </a:ext>
            </a:extLst>
          </p:cNvPr>
          <p:cNvCxnSpPr>
            <a:stCxn id="48" idx="2"/>
            <a:endCxn id="53" idx="0"/>
          </p:cNvCxnSpPr>
          <p:nvPr/>
        </p:nvCxnSpPr>
        <p:spPr>
          <a:xfrm rot="5400000">
            <a:off x="2882580" y="206024"/>
            <a:ext cx="149638" cy="3008660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">
            <a:extLst>
              <a:ext uri="{FF2B5EF4-FFF2-40B4-BE49-F238E27FC236}">
                <a16:creationId xmlns="" xmlns:a16="http://schemas.microsoft.com/office/drawing/2014/main" id="{57C00319-F80C-4370-BEF7-BD5E16066172}"/>
              </a:ext>
            </a:extLst>
          </p:cNvPr>
          <p:cNvCxnSpPr>
            <a:stCxn id="48" idx="2"/>
            <a:endCxn id="56" idx="0"/>
          </p:cNvCxnSpPr>
          <p:nvPr/>
        </p:nvCxnSpPr>
        <p:spPr>
          <a:xfrm rot="16200000" flipH="1">
            <a:off x="4541951" y="1555312"/>
            <a:ext cx="149638" cy="310083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4">
            <a:extLst>
              <a:ext uri="{FF2B5EF4-FFF2-40B4-BE49-F238E27FC236}">
                <a16:creationId xmlns="" xmlns:a16="http://schemas.microsoft.com/office/drawing/2014/main" id="{24FAA431-B80E-4D9B-B00D-AFC67308E58D}"/>
              </a:ext>
            </a:extLst>
          </p:cNvPr>
          <p:cNvCxnSpPr>
            <a:stCxn id="54" idx="0"/>
            <a:endCxn id="48" idx="2"/>
          </p:cNvCxnSpPr>
          <p:nvPr/>
        </p:nvCxnSpPr>
        <p:spPr>
          <a:xfrm rot="16200000" flipV="1">
            <a:off x="6215495" y="-118231"/>
            <a:ext cx="149550" cy="3657082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4">
            <a:extLst>
              <a:ext uri="{FF2B5EF4-FFF2-40B4-BE49-F238E27FC236}">
                <a16:creationId xmlns="" xmlns:a16="http://schemas.microsoft.com/office/drawing/2014/main" id="{084D750D-DEAE-4085-894D-8E55ACC12587}"/>
              </a:ext>
            </a:extLst>
          </p:cNvPr>
          <p:cNvCxnSpPr>
            <a:stCxn id="48" idx="2"/>
            <a:endCxn id="55" idx="0"/>
          </p:cNvCxnSpPr>
          <p:nvPr/>
        </p:nvCxnSpPr>
        <p:spPr>
          <a:xfrm rot="16200000" flipH="1">
            <a:off x="5374676" y="722587"/>
            <a:ext cx="148959" cy="1974853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9B6B36BC-3AF2-42F9-A788-910FDB20960F}"/>
              </a:ext>
            </a:extLst>
          </p:cNvPr>
          <p:cNvSpPr/>
          <p:nvPr/>
        </p:nvSpPr>
        <p:spPr bwMode="ltGray">
          <a:xfrm>
            <a:off x="643867" y="1785173"/>
            <a:ext cx="1618404" cy="463627"/>
          </a:xfrm>
          <a:prstGeom prst="rect">
            <a:avLst/>
          </a:prstGeom>
          <a:solidFill>
            <a:srgbClr val="00A0E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Technical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E5E95196-B6E7-4340-AF0C-290AC4875DFC}"/>
              </a:ext>
            </a:extLst>
          </p:cNvPr>
          <p:cNvSpPr/>
          <p:nvPr/>
        </p:nvSpPr>
        <p:spPr bwMode="ltGray">
          <a:xfrm>
            <a:off x="7307867" y="1785085"/>
            <a:ext cx="1621887" cy="463627"/>
          </a:xfrm>
          <a:prstGeom prst="rect">
            <a:avLst/>
          </a:prstGeom>
          <a:solidFill>
            <a:srgbClr val="00A0E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Financial Division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D843F90F-172F-43E0-A9F8-A51A33E2B9F0}"/>
              </a:ext>
            </a:extLst>
          </p:cNvPr>
          <p:cNvSpPr/>
          <p:nvPr/>
        </p:nvSpPr>
        <p:spPr bwMode="ltGray">
          <a:xfrm>
            <a:off x="5627170" y="1784494"/>
            <a:ext cx="1618823" cy="464131"/>
          </a:xfrm>
          <a:prstGeom prst="rect">
            <a:avLst/>
          </a:prstGeom>
          <a:solidFill>
            <a:schemeClr val="bg1"/>
          </a:solidFill>
          <a:ln w="3175">
            <a:solidFill>
              <a:srgbClr val="00A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200" b="1" dirty="0" smtClean="0">
                <a:solidFill>
                  <a:srgbClr val="00A0E0"/>
                </a:solidFill>
              </a:rPr>
              <a:t>Administrative </a:t>
            </a:r>
            <a:r>
              <a:rPr lang="en-US" sz="1200" b="1" dirty="0" smtClean="0">
                <a:solidFill>
                  <a:srgbClr val="00A0E0"/>
                </a:solidFill>
              </a:rPr>
              <a:t>reporting </a:t>
            </a:r>
            <a:r>
              <a:rPr lang="en-US" sz="1200" b="1" dirty="0" smtClean="0">
                <a:solidFill>
                  <a:srgbClr val="00A0E0"/>
                </a:solidFill>
              </a:rPr>
              <a:t>directly to </a:t>
            </a:r>
            <a:r>
              <a:rPr lang="en-US" sz="1200" b="1" dirty="0">
                <a:solidFill>
                  <a:srgbClr val="00A0E0"/>
                </a:solidFill>
              </a:rPr>
              <a:t>CEO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A98BFBC6-FAFC-423F-A24A-536324624C4B}"/>
              </a:ext>
            </a:extLst>
          </p:cNvPr>
          <p:cNvSpPr/>
          <p:nvPr/>
        </p:nvSpPr>
        <p:spPr bwMode="ltGray">
          <a:xfrm>
            <a:off x="3962400" y="1785173"/>
            <a:ext cx="1618823" cy="463627"/>
          </a:xfrm>
          <a:prstGeom prst="rect">
            <a:avLst/>
          </a:prstGeom>
          <a:solidFill>
            <a:srgbClr val="00A0E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Commercial &amp; </a:t>
            </a:r>
            <a:r>
              <a:rPr lang="en-US" sz="1200" b="1" dirty="0" smtClean="0">
                <a:solidFill>
                  <a:schemeClr val="bg1"/>
                </a:solidFill>
              </a:rPr>
              <a:t>Business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 Development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64722D14-94ED-47B3-89B9-AA123B0510F4}"/>
              </a:ext>
            </a:extLst>
          </p:cNvPr>
          <p:cNvSpPr/>
          <p:nvPr/>
        </p:nvSpPr>
        <p:spPr bwMode="ltGray">
          <a:xfrm>
            <a:off x="2299920" y="2347923"/>
            <a:ext cx="1611787" cy="392066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Gas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dispatching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932BD38D-6187-4CB3-B90A-4948698DF6E6}"/>
              </a:ext>
            </a:extLst>
          </p:cNvPr>
          <p:cNvSpPr/>
          <p:nvPr/>
        </p:nvSpPr>
        <p:spPr bwMode="ltGray">
          <a:xfrm>
            <a:off x="7307867" y="2358816"/>
            <a:ext cx="1593767" cy="380650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Finance &amp;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accounting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902D1479-0B46-4BBB-9CCD-85EB70F4B47B}"/>
              </a:ext>
            </a:extLst>
          </p:cNvPr>
          <p:cNvSpPr/>
          <p:nvPr/>
        </p:nvSpPr>
        <p:spPr bwMode="ltGray">
          <a:xfrm>
            <a:off x="5627169" y="2789129"/>
            <a:ext cx="1618824" cy="386046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27E02152-F520-4851-9016-2436B2ED83D4}"/>
              </a:ext>
            </a:extLst>
          </p:cNvPr>
          <p:cNvSpPr/>
          <p:nvPr/>
        </p:nvSpPr>
        <p:spPr bwMode="ltGray">
          <a:xfrm>
            <a:off x="5634095" y="4440445"/>
            <a:ext cx="1618823" cy="360155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Audit, risk &amp;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compliance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4E8217F0-730B-409E-A8B9-13B74864D123}"/>
              </a:ext>
            </a:extLst>
          </p:cNvPr>
          <p:cNvSpPr/>
          <p:nvPr/>
        </p:nvSpPr>
        <p:spPr bwMode="ltGray">
          <a:xfrm>
            <a:off x="5627169" y="3228456"/>
            <a:ext cx="1618824" cy="341615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Corporate communications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4F8042DB-62A5-45DB-A7EF-EBEF54B888EC}"/>
              </a:ext>
            </a:extLst>
          </p:cNvPr>
          <p:cNvSpPr/>
          <p:nvPr/>
        </p:nvSpPr>
        <p:spPr bwMode="ltGray">
          <a:xfrm>
            <a:off x="5627169" y="4026312"/>
            <a:ext cx="1618824" cy="35400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HR &amp;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HSE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E2EADD08-5148-4574-B6E0-A3589F92B34E}"/>
              </a:ext>
            </a:extLst>
          </p:cNvPr>
          <p:cNvSpPr/>
          <p:nvPr/>
        </p:nvSpPr>
        <p:spPr bwMode="ltGray">
          <a:xfrm>
            <a:off x="5634095" y="3624669"/>
            <a:ext cx="1611897" cy="340350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Administration, security &amp; qualified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mngmt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="" xmlns:a16="http://schemas.microsoft.com/office/drawing/2014/main" id="{AAF1B027-62A7-4641-8A9C-7A0225E69F32}"/>
              </a:ext>
            </a:extLst>
          </p:cNvPr>
          <p:cNvSpPr/>
          <p:nvPr/>
        </p:nvSpPr>
        <p:spPr bwMode="ltGray">
          <a:xfrm>
            <a:off x="3969448" y="2794532"/>
            <a:ext cx="1620904" cy="380644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Commercial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dispatching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E486DE71-FA36-46C0-B41E-F8F52DF90BC4}"/>
              </a:ext>
            </a:extLst>
          </p:cNvPr>
          <p:cNvSpPr/>
          <p:nvPr/>
        </p:nvSpPr>
        <p:spPr bwMode="ltGray">
          <a:xfrm>
            <a:off x="3969449" y="3618891"/>
            <a:ext cx="1620904" cy="346128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Development, investment planning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&amp; supervision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4000C79A-AE7E-4E80-AF3E-4AE50D31E93C}"/>
              </a:ext>
            </a:extLst>
          </p:cNvPr>
          <p:cNvSpPr/>
          <p:nvPr/>
        </p:nvSpPr>
        <p:spPr bwMode="ltGray">
          <a:xfrm>
            <a:off x="3962400" y="2347923"/>
            <a:ext cx="1618823" cy="391543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Strategy &amp;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regulatory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22581E17-5CE2-4B5E-BABF-B5F8349BA8EB}"/>
              </a:ext>
            </a:extLst>
          </p:cNvPr>
          <p:cNvSpPr/>
          <p:nvPr/>
        </p:nvSpPr>
        <p:spPr bwMode="ltGray">
          <a:xfrm>
            <a:off x="3971529" y="4020166"/>
            <a:ext cx="1618823" cy="36629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International affairs &amp; foreign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representatives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="" xmlns:a16="http://schemas.microsoft.com/office/drawing/2014/main" id="{C0F416DE-D64E-4839-A5D4-061538BFFC32}"/>
              </a:ext>
            </a:extLst>
          </p:cNvPr>
          <p:cNvSpPr/>
          <p:nvPr/>
        </p:nvSpPr>
        <p:spPr bwMode="ltGray">
          <a:xfrm>
            <a:off x="3969448" y="3228750"/>
            <a:ext cx="1620904" cy="341321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Sales, contracts &amp; customer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="" xmlns:a16="http://schemas.microsoft.com/office/drawing/2014/main" id="{9D62393F-8DAF-4273-94CC-93B8AADAE74C}"/>
              </a:ext>
            </a:extLst>
          </p:cNvPr>
          <p:cNvSpPr/>
          <p:nvPr/>
        </p:nvSpPr>
        <p:spPr bwMode="ltGray">
          <a:xfrm>
            <a:off x="2300691" y="2789184"/>
            <a:ext cx="1613944" cy="385991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Metrology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="" xmlns:a16="http://schemas.microsoft.com/office/drawing/2014/main" id="{637F3B8F-1726-41CF-ADC4-0FDDDE03AA05}"/>
              </a:ext>
            </a:extLst>
          </p:cNvPr>
          <p:cNvSpPr/>
          <p:nvPr/>
        </p:nvSpPr>
        <p:spPr bwMode="ltGray">
          <a:xfrm>
            <a:off x="652729" y="2792703"/>
            <a:ext cx="1592881" cy="517143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Operations, maintenance &amp; repairs planning &amp;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supervision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="" xmlns:a16="http://schemas.microsoft.com/office/drawing/2014/main" id="{F6C19A83-5117-4DC1-8587-22F00D8C4E2A}"/>
              </a:ext>
            </a:extLst>
          </p:cNvPr>
          <p:cNvSpPr/>
          <p:nvPr/>
        </p:nvSpPr>
        <p:spPr bwMode="ltGray">
          <a:xfrm>
            <a:off x="645934" y="2350535"/>
            <a:ext cx="1599677" cy="399166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IT/OT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="" xmlns:a16="http://schemas.microsoft.com/office/drawing/2014/main" id="{C84EFE42-121E-44E1-B246-6C25C517C7BD}"/>
              </a:ext>
            </a:extLst>
          </p:cNvPr>
          <p:cNvSpPr/>
          <p:nvPr/>
        </p:nvSpPr>
        <p:spPr>
          <a:xfrm>
            <a:off x="457200" y="5906869"/>
            <a:ext cx="8348332" cy="646331"/>
          </a:xfrm>
          <a:prstGeom prst="rect">
            <a:avLst/>
          </a:prstGeom>
          <a:solidFill>
            <a:srgbClr val="00A0E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uk-UA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TSO LLC is currently working on long-term optimization plan in order </a:t>
            </a:r>
          </a:p>
          <a:p>
            <a:pPr algn="ctr"/>
            <a:r>
              <a:rPr lang="en-US" altLang="uk-UA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 align TSO headcount with EU benchmarks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="" xmlns:a16="http://schemas.microsoft.com/office/drawing/2014/main" id="{FCA7FE86-E2B6-4890-AEDD-82228CC26C34}"/>
              </a:ext>
            </a:extLst>
          </p:cNvPr>
          <p:cNvSpPr/>
          <p:nvPr/>
        </p:nvSpPr>
        <p:spPr>
          <a:xfrm>
            <a:off x="1964998" y="5518849"/>
            <a:ext cx="5511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uk-UA" b="1" u="sng" dirty="0">
                <a:latin typeface="+mj-lt"/>
                <a:cs typeface="Arial" panose="020B0604020202020204" pitchFamily="34" charset="0"/>
              </a:rPr>
              <a:t>All TSO functions are in place</a:t>
            </a:r>
            <a:endParaRPr lang="en-GB" b="1" u="sng" dirty="0">
              <a:latin typeface="+mj-lt"/>
            </a:endParaRPr>
          </a:p>
        </p:txBody>
      </p:sp>
      <p:sp>
        <p:nvSpPr>
          <p:cNvPr id="187" name="Rectangle 55">
            <a:extLst>
              <a:ext uri="{FF2B5EF4-FFF2-40B4-BE49-F238E27FC236}">
                <a16:creationId xmlns="" xmlns:a16="http://schemas.microsoft.com/office/drawing/2014/main" id="{A98BFBC6-FAFC-423F-A24A-536324624C4B}"/>
              </a:ext>
            </a:extLst>
          </p:cNvPr>
          <p:cNvSpPr/>
          <p:nvPr/>
        </p:nvSpPr>
        <p:spPr bwMode="ltGray">
          <a:xfrm>
            <a:off x="2301341" y="1781903"/>
            <a:ext cx="1618823" cy="463627"/>
          </a:xfrm>
          <a:prstGeom prst="rect">
            <a:avLst/>
          </a:prstGeom>
          <a:solidFill>
            <a:srgbClr val="00A0E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Operations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="" xmlns:a16="http://schemas.microsoft.com/office/drawing/2014/main" id="{3820D52A-E685-46AE-AAA4-35F1B32DED73}"/>
              </a:ext>
            </a:extLst>
          </p:cNvPr>
          <p:cNvSpPr/>
          <p:nvPr/>
        </p:nvSpPr>
        <p:spPr bwMode="ltGray">
          <a:xfrm>
            <a:off x="5627169" y="2349448"/>
            <a:ext cx="1618824" cy="390017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Procurement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2" name="Rectangle 22">
            <a:extLst>
              <a:ext uri="{FF2B5EF4-FFF2-40B4-BE49-F238E27FC236}">
                <a16:creationId xmlns="" xmlns:a16="http://schemas.microsoft.com/office/drawing/2014/main" id="{70F8097A-B3A3-413E-8A09-8E1DD9C7EA37}"/>
              </a:ext>
            </a:extLst>
          </p:cNvPr>
          <p:cNvSpPr/>
          <p:nvPr/>
        </p:nvSpPr>
        <p:spPr bwMode="ltGray">
          <a:xfrm>
            <a:off x="643867" y="4744436"/>
            <a:ext cx="1565272" cy="15866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LPU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 rot="1755944">
            <a:off x="7482985" y="732601"/>
            <a:ext cx="1524000" cy="85382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EU approved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94" name="Rectangle 20">
            <a:extLst>
              <a:ext uri="{FF2B5EF4-FFF2-40B4-BE49-F238E27FC236}">
                <a16:creationId xmlns="" xmlns:a16="http://schemas.microsoft.com/office/drawing/2014/main" id="{720EDF22-87BD-4085-8529-56A772552784}"/>
              </a:ext>
            </a:extLst>
          </p:cNvPr>
          <p:cNvSpPr/>
          <p:nvPr/>
        </p:nvSpPr>
        <p:spPr bwMode="ltGray">
          <a:xfrm>
            <a:off x="2315249" y="5327734"/>
            <a:ext cx="1565272" cy="15866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LPU 20</a:t>
            </a:r>
          </a:p>
        </p:txBody>
      </p:sp>
      <p:sp>
        <p:nvSpPr>
          <p:cNvPr id="195" name="Rectangle 22">
            <a:extLst>
              <a:ext uri="{FF2B5EF4-FFF2-40B4-BE49-F238E27FC236}">
                <a16:creationId xmlns="" xmlns:a16="http://schemas.microsoft.com/office/drawing/2014/main" id="{70F8097A-B3A3-413E-8A09-8E1DD9C7EA37}"/>
              </a:ext>
            </a:extLst>
          </p:cNvPr>
          <p:cNvSpPr/>
          <p:nvPr/>
        </p:nvSpPr>
        <p:spPr bwMode="ltGray">
          <a:xfrm>
            <a:off x="2311698" y="4955758"/>
            <a:ext cx="1565272" cy="15866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LPU 2</a:t>
            </a:r>
          </a:p>
        </p:txBody>
      </p:sp>
      <p:sp>
        <p:nvSpPr>
          <p:cNvPr id="196" name="Rectangle 25">
            <a:extLst>
              <a:ext uri="{FF2B5EF4-FFF2-40B4-BE49-F238E27FC236}">
                <a16:creationId xmlns="" xmlns:a16="http://schemas.microsoft.com/office/drawing/2014/main" id="{3E68BA99-514E-4F14-A809-7C0E373166AC}"/>
              </a:ext>
            </a:extLst>
          </p:cNvPr>
          <p:cNvSpPr/>
          <p:nvPr/>
        </p:nvSpPr>
        <p:spPr bwMode="ltGray">
          <a:xfrm>
            <a:off x="2315193" y="5141726"/>
            <a:ext cx="1562438" cy="15866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</p:txBody>
      </p:sp>
      <p:sp>
        <p:nvSpPr>
          <p:cNvPr id="197" name="Rectangle 22">
            <a:extLst>
              <a:ext uri="{FF2B5EF4-FFF2-40B4-BE49-F238E27FC236}">
                <a16:creationId xmlns="" xmlns:a16="http://schemas.microsoft.com/office/drawing/2014/main" id="{70F8097A-B3A3-413E-8A09-8E1DD9C7EA37}"/>
              </a:ext>
            </a:extLst>
          </p:cNvPr>
          <p:cNvSpPr/>
          <p:nvPr/>
        </p:nvSpPr>
        <p:spPr bwMode="ltGray">
          <a:xfrm>
            <a:off x="2311698" y="4745202"/>
            <a:ext cx="1565272" cy="15866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LPU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4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  <p:sp>
        <p:nvSpPr>
          <p:cNvPr id="16" name="object 4"/>
          <p:cNvSpPr txBox="1"/>
          <p:nvPr/>
        </p:nvSpPr>
        <p:spPr>
          <a:xfrm>
            <a:off x="1143001" y="152400"/>
            <a:ext cx="693420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GB" sz="3000" b="1" spc="-10" dirty="0">
                <a:latin typeface="+mj-lt"/>
                <a:cs typeface="Calibri Light" panose="020F0302020204030204" pitchFamily="34" charset="0"/>
              </a:rPr>
              <a:t>In order to ensure business continuity of transmission services, contractual campaign has been already started by TSO LLC (1/2)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76B0417-BEA7-4CEA-90F6-3A91FD39E3A5}"/>
              </a:ext>
            </a:extLst>
          </p:cNvPr>
          <p:cNvSpPr/>
          <p:nvPr/>
        </p:nvSpPr>
        <p:spPr>
          <a:xfrm>
            <a:off x="273050" y="1828800"/>
            <a:ext cx="7880350" cy="4765674"/>
          </a:xfrm>
          <a:prstGeom prst="rect">
            <a:avLst/>
          </a:prstGeom>
          <a:solidFill>
            <a:srgbClr val="FFFFFF"/>
          </a:solidFill>
          <a:ln w="19050">
            <a:solidFill>
              <a:srgbClr val="ECECE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89525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FE42ECD3-D6F8-415D-AE1D-92F68ED56343}"/>
              </a:ext>
            </a:extLst>
          </p:cNvPr>
          <p:cNvSpPr txBox="1">
            <a:spLocks/>
          </p:cNvSpPr>
          <p:nvPr/>
        </p:nvSpPr>
        <p:spPr>
          <a:xfrm>
            <a:off x="460375" y="2147602"/>
            <a:ext cx="7175500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395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998" indent="0" algn="l" defTabSz="914395" rtl="0" eaLnBrk="1" latinLnBrk="0" hangingPunct="1">
              <a:lnSpc>
                <a:spcPct val="90000"/>
              </a:lnSpc>
              <a:spcBef>
                <a:spcPts val="60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609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608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8608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46" indent="-179387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46" indent="-179387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0" indent="-228598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77" indent="-228598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>
                <a:latin typeface="+mj-lt"/>
                <a:cs typeface="Arial" panose="020B0604020202020204" pitchFamily="34" charset="0"/>
              </a:rPr>
              <a:t>Transmission contracts concluded by TSO LLC @ 16 Dec 2019</a:t>
            </a:r>
          </a:p>
          <a:p>
            <a:pPr>
              <a:spcBef>
                <a:spcPts val="0"/>
              </a:spcBef>
            </a:pPr>
            <a:r>
              <a:rPr lang="en-GB" b="0" i="1" dirty="0">
                <a:latin typeface="+mj-lt"/>
                <a:cs typeface="Arial" panose="020B0604020202020204" pitchFamily="34" charset="0"/>
              </a:rPr>
              <a:t>(number of contracts)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6E309FE9-B81B-4E09-8866-BC8FE334B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331153"/>
              </p:ext>
            </p:extLst>
          </p:nvPr>
        </p:nvGraphicFramePr>
        <p:xfrm>
          <a:off x="533399" y="2760528"/>
          <a:ext cx="6376662" cy="3487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8662">
                  <a:extLst>
                    <a:ext uri="{9D8B030D-6E8A-4147-A177-3AD203B41FA5}">
                      <a16:colId xmlns="" xmlns:a16="http://schemas.microsoft.com/office/drawing/2014/main" val="2230690176"/>
                    </a:ext>
                  </a:extLst>
                </a:gridCol>
                <a:gridCol w="1476000">
                  <a:extLst>
                    <a:ext uri="{9D8B030D-6E8A-4147-A177-3AD203B41FA5}">
                      <a16:colId xmlns="" xmlns:a16="http://schemas.microsoft.com/office/drawing/2014/main" val="3966127331"/>
                    </a:ext>
                  </a:extLst>
                </a:gridCol>
                <a:gridCol w="1476000">
                  <a:extLst>
                    <a:ext uri="{9D8B030D-6E8A-4147-A177-3AD203B41FA5}">
                      <a16:colId xmlns="" xmlns:a16="http://schemas.microsoft.com/office/drawing/2014/main" val="2783749307"/>
                    </a:ext>
                  </a:extLst>
                </a:gridCol>
                <a:gridCol w="1476000">
                  <a:extLst>
                    <a:ext uri="{9D8B030D-6E8A-4147-A177-3AD203B41FA5}">
                      <a16:colId xmlns="" xmlns:a16="http://schemas.microsoft.com/office/drawing/2014/main" val="3961969455"/>
                    </a:ext>
                  </a:extLst>
                </a:gridCol>
              </a:tblGrid>
              <a:tr h="435984">
                <a:tc gridSpan="2"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254061"/>
                          </a:solidFill>
                          <a:latin typeface="Calibri "/>
                          <a:cs typeface="Arial" panose="020B0604020202020204" pitchFamily="34" charset="0"/>
                        </a:rPr>
                        <a:t>Concluded @ 17 Dec</a:t>
                      </a:r>
                      <a:endParaRPr lang="en-GB" sz="1200" b="1" dirty="0">
                        <a:solidFill>
                          <a:srgbClr val="254061"/>
                        </a:solidFill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254061"/>
                          </a:solidFill>
                          <a:latin typeface="Calibri "/>
                          <a:cs typeface="Arial" panose="020B0604020202020204" pitchFamily="34" charset="0"/>
                        </a:rPr>
                        <a:t>Target</a:t>
                      </a:r>
                      <a:endParaRPr lang="en-GB" sz="1200" b="1" dirty="0">
                        <a:solidFill>
                          <a:srgbClr val="254061"/>
                        </a:solidFill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254061"/>
                          </a:solidFill>
                          <a:latin typeface="Calibri "/>
                          <a:cs typeface="Arial" panose="020B0604020202020204" pitchFamily="34" charset="0"/>
                        </a:rPr>
                        <a:t>%</a:t>
                      </a:r>
                      <a:endParaRPr lang="en-GB" sz="1200" b="1" dirty="0">
                        <a:solidFill>
                          <a:srgbClr val="254061"/>
                        </a:solidFill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6057655"/>
                  </a:ext>
                </a:extLst>
              </a:tr>
              <a:tr h="43598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Shippers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273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≈</a:t>
                      </a:r>
                      <a:r>
                        <a:rPr lang="ru-RU" sz="1200" dirty="0">
                          <a:latin typeface="Calibri 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393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 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17620263"/>
                  </a:ext>
                </a:extLst>
              </a:tr>
              <a:tr h="43598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Production companies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49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62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Arial" panose="020B0604020202020204" pitchFamily="34" charset="0"/>
                        </a:rPr>
                        <a:t>79%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 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3757602"/>
                  </a:ext>
                </a:extLst>
              </a:tr>
              <a:tr h="43598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Supply companies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29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32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Arial" panose="020B0604020202020204" pitchFamily="34" charset="0"/>
                        </a:rPr>
                        <a:t>91%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 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93622164"/>
                  </a:ext>
                </a:extLst>
              </a:tr>
              <a:tr h="43598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Non-residents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18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≈</a:t>
                      </a:r>
                      <a:r>
                        <a:rPr lang="ru-RU" sz="1200" dirty="0">
                          <a:latin typeface="Calibri 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42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Arial" panose="020B0604020202020204" pitchFamily="34" charset="0"/>
                        </a:rPr>
                        <a:t>43%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 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14093134"/>
                  </a:ext>
                </a:extLst>
              </a:tr>
              <a:tr h="435984">
                <a:tc>
                  <a:txBody>
                    <a:bodyPr/>
                    <a:lstStyle/>
                    <a:p>
                      <a:pPr marL="0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Arial" panose="020B0604020202020204" pitchFamily="34" charset="0"/>
                        </a:rPr>
                        <a:t>Direct consumers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 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 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 "/>
                          <a:ea typeface="+mn-ea"/>
                          <a:cs typeface="Arial" panose="020B0604020202020204" pitchFamily="34" charset="0"/>
                        </a:rPr>
                        <a:t>95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 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US" sz="1200" dirty="0">
                          <a:solidFill>
                            <a:srgbClr val="FF0000"/>
                          </a:solidFill>
                          <a:latin typeface="Calibri 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  <a:endParaRPr lang="en-GB" sz="1200" dirty="0">
                        <a:solidFill>
                          <a:srgbClr val="FF0000"/>
                        </a:solidFill>
                        <a:latin typeface="Calibri 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2703106"/>
                  </a:ext>
                </a:extLst>
              </a:tr>
              <a:tr h="43598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DSO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3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Calibri "/>
                          <a:cs typeface="Arial" panose="020B0604020202020204" pitchFamily="34" charset="0"/>
                        </a:rPr>
                        <a:t>44</a:t>
                      </a:r>
                      <a:endParaRPr lang="en-GB" sz="1200" dirty="0"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US" sz="1200" dirty="0">
                          <a:solidFill>
                            <a:srgbClr val="FF0000"/>
                          </a:solidFill>
                          <a:latin typeface="Calibri 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  <a:endParaRPr lang="en-GB" sz="1200" dirty="0">
                        <a:solidFill>
                          <a:srgbClr val="FF0000"/>
                        </a:solidFill>
                        <a:latin typeface="Calibri 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05345834"/>
                  </a:ext>
                </a:extLst>
              </a:tr>
              <a:tr h="43598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54061"/>
                          </a:solidFill>
                          <a:latin typeface="Calibri "/>
                          <a:cs typeface="Arial" panose="020B0604020202020204" pitchFamily="34" charset="0"/>
                        </a:rPr>
                        <a:t>Total:</a:t>
                      </a:r>
                      <a:endParaRPr lang="en-GB" sz="1200" b="1" dirty="0">
                        <a:solidFill>
                          <a:srgbClr val="254061"/>
                        </a:solidFill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254061"/>
                          </a:solidFill>
                          <a:latin typeface="Calibri "/>
                          <a:cs typeface="Arial" panose="020B0604020202020204" pitchFamily="34" charset="0"/>
                        </a:rPr>
                        <a:t>379</a:t>
                      </a:r>
                      <a:endParaRPr lang="en-GB" sz="1200" b="1" dirty="0">
                        <a:solidFill>
                          <a:srgbClr val="254061"/>
                        </a:solidFill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254061"/>
                          </a:solidFill>
                          <a:latin typeface="Calibri "/>
                          <a:cs typeface="Arial" panose="020B0604020202020204" pitchFamily="34" charset="0"/>
                        </a:rPr>
                        <a:t>668</a:t>
                      </a:r>
                      <a:endParaRPr lang="en-GB" sz="1200" b="1" dirty="0">
                        <a:solidFill>
                          <a:srgbClr val="254061"/>
                        </a:solidFill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254061"/>
                          </a:solidFill>
                          <a:latin typeface="Calibri "/>
                          <a:cs typeface="Arial" panose="020B0604020202020204" pitchFamily="34" charset="0"/>
                        </a:rPr>
                        <a:t>57%</a:t>
                      </a:r>
                      <a:endParaRPr lang="en-GB" sz="1200" b="1" dirty="0">
                        <a:solidFill>
                          <a:srgbClr val="254061"/>
                        </a:solidFill>
                        <a:latin typeface="Calibri 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3018694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014BC95-937C-4881-BA65-6981F5281B29}"/>
              </a:ext>
            </a:extLst>
          </p:cNvPr>
          <p:cNvSpPr txBox="1"/>
          <p:nvPr/>
        </p:nvSpPr>
        <p:spPr>
          <a:xfrm>
            <a:off x="7287437" y="3016251"/>
            <a:ext cx="1743075" cy="23907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tIns="144000" bIns="144000" rtlCol="0" anchor="ctr">
            <a:noAutofit/>
          </a:bodyPr>
          <a:lstStyle/>
          <a:p>
            <a:pPr marL="179387" lvl="1"/>
            <a:r>
              <a:rPr lang="en-US" sz="1400" dirty="0">
                <a:latin typeface="+mj-lt"/>
                <a:cs typeface="Arial" panose="020B0604020202020204" pitchFamily="34" charset="0"/>
              </a:rPr>
              <a:t>New transmission contracts have been already concluded by TSO LLC with the market players </a:t>
            </a:r>
            <a:r>
              <a:rPr lang="en-US" sz="1400" b="1" dirty="0">
                <a:latin typeface="+mj-lt"/>
                <a:cs typeface="Arial" panose="020B0604020202020204" pitchFamily="34" charset="0"/>
              </a:rPr>
              <a:t>(coming into force on 01.01.2020)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9F7305-0FB9-4B39-A780-1D92F506C0C1}"/>
              </a:ext>
            </a:extLst>
          </p:cNvPr>
          <p:cNvSpPr txBox="1"/>
          <p:nvPr/>
        </p:nvSpPr>
        <p:spPr>
          <a:xfrm>
            <a:off x="460375" y="1659523"/>
            <a:ext cx="2403731" cy="338554"/>
          </a:xfrm>
          <a:prstGeom prst="rect">
            <a:avLst/>
          </a:prstGeom>
          <a:solidFill>
            <a:srgbClr val="254061"/>
          </a:solidFill>
          <a:ln w="19050">
            <a:solidFill>
              <a:srgbClr val="ECECE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uk-UA"/>
            </a:defPPr>
            <a:lvl1pPr marR="0" lvl="0" indent="0" defTabSz="89525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SzTx/>
              <a:buFontTx/>
              <a:buNone/>
              <a:tabLst/>
              <a:defRPr kumimoji="0" sz="16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Revenue contracts</a:t>
            </a:r>
            <a:endParaRPr lang="en-GB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925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  <p:sp>
        <p:nvSpPr>
          <p:cNvPr id="16" name="object 4"/>
          <p:cNvSpPr txBox="1"/>
          <p:nvPr/>
        </p:nvSpPr>
        <p:spPr>
          <a:xfrm>
            <a:off x="1143000" y="152400"/>
            <a:ext cx="762000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GB" sz="3000" b="1" spc="-10" dirty="0">
                <a:latin typeface="+mj-lt"/>
                <a:cs typeface="Calibri Light" panose="020F0302020204030204" pitchFamily="34" charset="0"/>
              </a:rPr>
              <a:t>TSO LLC is currently being negotiating inter-operator agreements (IAs) with adjacent TSOs and plans to finalize the process by 01 Jan 2020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32DC91B-1539-4A13-AB06-17DA544B8D58}"/>
              </a:ext>
            </a:extLst>
          </p:cNvPr>
          <p:cNvSpPr/>
          <p:nvPr/>
        </p:nvSpPr>
        <p:spPr>
          <a:xfrm>
            <a:off x="273050" y="1828800"/>
            <a:ext cx="7880350" cy="4765674"/>
          </a:xfrm>
          <a:prstGeom prst="rect">
            <a:avLst/>
          </a:prstGeom>
          <a:solidFill>
            <a:srgbClr val="FFFFFF"/>
          </a:solidFill>
          <a:ln w="19050">
            <a:solidFill>
              <a:srgbClr val="ECECE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89525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533E2E32-2F3D-435B-B565-53A2AA9E4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320991"/>
              </p:ext>
            </p:extLst>
          </p:nvPr>
        </p:nvGraphicFramePr>
        <p:xfrm>
          <a:off x="533400" y="2195637"/>
          <a:ext cx="6768000" cy="403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000">
                  <a:extLst>
                    <a:ext uri="{9D8B030D-6E8A-4147-A177-3AD203B41FA5}">
                      <a16:colId xmlns="" xmlns:a16="http://schemas.microsoft.com/office/drawing/2014/main" val="2490512604"/>
                    </a:ext>
                  </a:extLst>
                </a:gridCol>
                <a:gridCol w="4248000">
                  <a:extLst>
                    <a:ext uri="{9D8B030D-6E8A-4147-A177-3AD203B41FA5}">
                      <a16:colId xmlns="" xmlns:a16="http://schemas.microsoft.com/office/drawing/2014/main" val="3334898252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indent="719138"/>
                      <a:r>
                        <a:rPr lang="en-US" b="1" dirty="0">
                          <a:solidFill>
                            <a:srgbClr val="00A0DD"/>
                          </a:solidFill>
                          <a:latin typeface="Calibri (Body)"/>
                        </a:rPr>
                        <a:t>Poland</a:t>
                      </a:r>
                      <a:endParaRPr lang="en-GB" b="1" dirty="0">
                        <a:solidFill>
                          <a:srgbClr val="00A0DD"/>
                        </a:solidFill>
                        <a:latin typeface="Calibri (Body)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00A0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 (Body)"/>
                        </a:rPr>
                        <a:t>Signed on 29 Nov</a:t>
                      </a:r>
                      <a:endParaRPr lang="en-GB" dirty="0">
                        <a:solidFill>
                          <a:schemeClr val="tx1"/>
                        </a:solidFill>
                        <a:latin typeface="Calibri (Body)"/>
                        <a:ea typeface="+mn-ea"/>
                        <a:cs typeface="+mn-cs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00A0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146049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indent="719138"/>
                      <a:r>
                        <a:rPr lang="en-US" b="1" dirty="0">
                          <a:solidFill>
                            <a:srgbClr val="00A0DD"/>
                          </a:solidFill>
                          <a:latin typeface="Calibri (Body)"/>
                        </a:rPr>
                        <a:t>Hungary</a:t>
                      </a:r>
                      <a:endParaRPr lang="en-GB" b="1" dirty="0">
                        <a:solidFill>
                          <a:srgbClr val="00A0DD"/>
                        </a:solidFill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 (Body)"/>
                        </a:rPr>
                        <a:t>Planned for signing by </a:t>
                      </a:r>
                      <a:r>
                        <a:rPr lang="en-US" dirty="0" smtClean="0">
                          <a:latin typeface="Calibri (Body)"/>
                        </a:rPr>
                        <a:t>19 </a:t>
                      </a:r>
                      <a:r>
                        <a:rPr lang="en-US" dirty="0">
                          <a:latin typeface="Calibri (Body)"/>
                        </a:rPr>
                        <a:t>Dec</a:t>
                      </a:r>
                      <a:endParaRPr lang="en-GB" dirty="0"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588992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indent="719138"/>
                      <a:r>
                        <a:rPr lang="en-US" b="1" dirty="0">
                          <a:solidFill>
                            <a:srgbClr val="00A0DD"/>
                          </a:solidFill>
                          <a:latin typeface="Calibri (Body)"/>
                        </a:rPr>
                        <a:t>Slovakia</a:t>
                      </a:r>
                      <a:endParaRPr lang="en-GB" b="1" dirty="0">
                        <a:solidFill>
                          <a:srgbClr val="00A0DD"/>
                        </a:solidFill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 (Body)"/>
                        </a:rPr>
                        <a:t>Negotiations in progress</a:t>
                      </a:r>
                      <a:endParaRPr lang="en-GB" dirty="0"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294657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indent="719138"/>
                      <a:r>
                        <a:rPr lang="en-US" b="1" dirty="0">
                          <a:solidFill>
                            <a:srgbClr val="00A0DD"/>
                          </a:solidFill>
                          <a:latin typeface="Calibri (Body)"/>
                        </a:rPr>
                        <a:t>Romania</a:t>
                      </a:r>
                      <a:endParaRPr lang="en-GB" b="1" dirty="0">
                        <a:solidFill>
                          <a:srgbClr val="00A0DD"/>
                        </a:solidFill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 (Body)"/>
                        </a:rPr>
                        <a:t>One IA signed,</a:t>
                      </a:r>
                      <a:r>
                        <a:rPr lang="en-US" baseline="0" dirty="0">
                          <a:latin typeface="Calibri (Body)"/>
                        </a:rPr>
                        <a:t> others -</a:t>
                      </a:r>
                      <a:r>
                        <a:rPr lang="en-US" dirty="0">
                          <a:latin typeface="Calibri (Body)"/>
                        </a:rPr>
                        <a:t> in progress</a:t>
                      </a:r>
                      <a:endParaRPr lang="en-GB" dirty="0"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5561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indent="719138"/>
                      <a:r>
                        <a:rPr lang="en-US" b="1" dirty="0">
                          <a:solidFill>
                            <a:srgbClr val="00A0DD"/>
                          </a:solidFill>
                          <a:latin typeface="Calibri (Body)"/>
                        </a:rPr>
                        <a:t>Moldova</a:t>
                      </a:r>
                      <a:endParaRPr lang="en-GB" b="1" dirty="0">
                        <a:solidFill>
                          <a:srgbClr val="00A0DD"/>
                        </a:solidFill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 (Body)"/>
                        </a:rPr>
                        <a:t>Planned for signing by 20 Dec</a:t>
                      </a:r>
                      <a:endParaRPr lang="en-GB" dirty="0"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64021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indent="719138"/>
                      <a:r>
                        <a:rPr lang="en-US" b="1" dirty="0">
                          <a:solidFill>
                            <a:srgbClr val="00A0DD"/>
                          </a:solidFill>
                          <a:latin typeface="Calibri (Body)"/>
                        </a:rPr>
                        <a:t>Russia</a:t>
                      </a:r>
                      <a:endParaRPr lang="en-GB" b="1" dirty="0">
                        <a:solidFill>
                          <a:srgbClr val="00A0DD"/>
                        </a:solidFill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 (Body)"/>
                        </a:rPr>
                        <a:t>Negotiations in progress</a:t>
                      </a:r>
                      <a:endParaRPr lang="en-GB" dirty="0"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2716753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indent="719138"/>
                      <a:r>
                        <a:rPr lang="en-US" b="1" dirty="0">
                          <a:solidFill>
                            <a:srgbClr val="00A0DD"/>
                          </a:solidFill>
                          <a:latin typeface="Calibri (Body)"/>
                        </a:rPr>
                        <a:t>Belorussia</a:t>
                      </a:r>
                      <a:endParaRPr lang="en-GB" b="1" dirty="0">
                        <a:solidFill>
                          <a:srgbClr val="00A0DD"/>
                        </a:solidFill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0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 (Body)"/>
                        </a:rPr>
                        <a:t>Negotiations in progress</a:t>
                      </a:r>
                      <a:endParaRPr lang="en-GB" dirty="0">
                        <a:latin typeface="Calibri (Body)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0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2306096"/>
                  </a:ext>
                </a:extLst>
              </a:tr>
            </a:tbl>
          </a:graphicData>
        </a:graphic>
      </p:graphicFrame>
      <p:pic>
        <p:nvPicPr>
          <p:cNvPr id="14" name="Picture 13" descr="Round icon. Download flag icon of Poland at PNG format">
            <a:extLst>
              <a:ext uri="{FF2B5EF4-FFF2-40B4-BE49-F238E27FC236}">
                <a16:creationId xmlns="" xmlns:a16="http://schemas.microsoft.com/office/drawing/2014/main" id="{89BBF22A-34B3-4DBA-A1E1-EBDBE4FD67C7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00" y="2261132"/>
            <a:ext cx="576000" cy="44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Image result for romania flag png">
            <a:extLst>
              <a:ext uri="{FF2B5EF4-FFF2-40B4-BE49-F238E27FC236}">
                <a16:creationId xmlns="" xmlns:a16="http://schemas.microsoft.com/office/drawing/2014/main" id="{6D104540-85CB-4DED-91E3-B9859CB8B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0" y="3991584"/>
            <a:ext cx="446400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moldova flag png">
            <a:extLst>
              <a:ext uri="{FF2B5EF4-FFF2-40B4-BE49-F238E27FC236}">
                <a16:creationId xmlns="" xmlns:a16="http://schemas.microsoft.com/office/drawing/2014/main" id="{249942B5-4E44-423A-99FC-36763D0AE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0" y="4563344"/>
            <a:ext cx="446400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Image result for russia flag png">
            <a:extLst>
              <a:ext uri="{FF2B5EF4-FFF2-40B4-BE49-F238E27FC236}">
                <a16:creationId xmlns="" xmlns:a16="http://schemas.microsoft.com/office/drawing/2014/main" id="{93D0114F-391C-4B25-AC5D-162705C81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0" y="5121186"/>
            <a:ext cx="446400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Image result for belarus flag png">
            <a:extLst>
              <a:ext uri="{FF2B5EF4-FFF2-40B4-BE49-F238E27FC236}">
                <a16:creationId xmlns="" xmlns:a16="http://schemas.microsoft.com/office/drawing/2014/main" id="{2C44100D-8305-40AF-AC05-C60CF78DF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0" y="5698185"/>
            <a:ext cx="446400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4" name="Picture 20" descr="Image result for slovakia flag png">
            <a:extLst>
              <a:ext uri="{FF2B5EF4-FFF2-40B4-BE49-F238E27FC236}">
                <a16:creationId xmlns="" xmlns:a16="http://schemas.microsoft.com/office/drawing/2014/main" id="{27D28DAE-77C2-4850-A675-DB987BA1C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0" y="3410616"/>
            <a:ext cx="446400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6" name="Picture 22" descr="Image result for hungary flag png">
            <a:extLst>
              <a:ext uri="{FF2B5EF4-FFF2-40B4-BE49-F238E27FC236}">
                <a16:creationId xmlns="" xmlns:a16="http://schemas.microsoft.com/office/drawing/2014/main" id="{E3F28E98-0E2C-451C-91DA-A3E425012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0" y="2851169"/>
            <a:ext cx="446400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11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  <p:sp>
        <p:nvSpPr>
          <p:cNvPr id="16" name="object 4"/>
          <p:cNvSpPr txBox="1"/>
          <p:nvPr/>
        </p:nvSpPr>
        <p:spPr>
          <a:xfrm>
            <a:off x="1143001" y="152400"/>
            <a:ext cx="693420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GB" sz="3000" b="1" spc="-10" dirty="0">
                <a:latin typeface="+mj-lt"/>
                <a:cs typeface="Calibri Light" panose="020F0302020204030204" pitchFamily="34" charset="0"/>
              </a:rPr>
              <a:t>In order to ensure business continuity of transmission services, contractual campaign has been already started by TSO LLC (2/2)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76B0417-BEA7-4CEA-90F6-3A91FD39E3A5}"/>
              </a:ext>
            </a:extLst>
          </p:cNvPr>
          <p:cNvSpPr/>
          <p:nvPr/>
        </p:nvSpPr>
        <p:spPr>
          <a:xfrm>
            <a:off x="273050" y="1828800"/>
            <a:ext cx="7880350" cy="4765674"/>
          </a:xfrm>
          <a:prstGeom prst="rect">
            <a:avLst/>
          </a:prstGeom>
          <a:solidFill>
            <a:srgbClr val="FFFFFF"/>
          </a:solidFill>
          <a:ln w="19050">
            <a:solidFill>
              <a:srgbClr val="ECECE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89525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FE42ECD3-D6F8-415D-AE1D-92F68ED56343}"/>
              </a:ext>
            </a:extLst>
          </p:cNvPr>
          <p:cNvSpPr txBox="1">
            <a:spLocks/>
          </p:cNvSpPr>
          <p:nvPr/>
        </p:nvSpPr>
        <p:spPr>
          <a:xfrm>
            <a:off x="460375" y="2147602"/>
            <a:ext cx="7175500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395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998" indent="0" algn="l" defTabSz="914395" rtl="0" eaLnBrk="1" latinLnBrk="0" hangingPunct="1">
              <a:lnSpc>
                <a:spcPct val="90000"/>
              </a:lnSpc>
              <a:spcBef>
                <a:spcPts val="60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609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608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8608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46" indent="-179387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46" indent="-179387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0" indent="-228598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77" indent="-228598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>
                <a:latin typeface="+mj-lt"/>
                <a:cs typeface="Arial" panose="020B0604020202020204" pitchFamily="34" charset="0"/>
              </a:rPr>
              <a:t>Contracts to be transferred to TSO LLC @ 01 Jan 2020</a:t>
            </a:r>
          </a:p>
          <a:p>
            <a:pPr>
              <a:spcBef>
                <a:spcPts val="0"/>
              </a:spcBef>
            </a:pPr>
            <a:r>
              <a:rPr lang="en-GB" b="0" i="1" dirty="0">
                <a:latin typeface="+mj-lt"/>
                <a:cs typeface="Arial" panose="020B0604020202020204" pitchFamily="34" charset="0"/>
              </a:rPr>
              <a:t>(number of contracts)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6E309FE9-B81B-4E09-8866-BC8FE334B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561563"/>
              </p:ext>
            </p:extLst>
          </p:nvPr>
        </p:nvGraphicFramePr>
        <p:xfrm>
          <a:off x="533398" y="2760528"/>
          <a:ext cx="6248401" cy="3603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5394">
                  <a:extLst>
                    <a:ext uri="{9D8B030D-6E8A-4147-A177-3AD203B41FA5}">
                      <a16:colId xmlns="" xmlns:a16="http://schemas.microsoft.com/office/drawing/2014/main" val="2230690176"/>
                    </a:ext>
                  </a:extLst>
                </a:gridCol>
                <a:gridCol w="2693007">
                  <a:extLst>
                    <a:ext uri="{9D8B030D-6E8A-4147-A177-3AD203B41FA5}">
                      <a16:colId xmlns="" xmlns:a16="http://schemas.microsoft.com/office/drawing/2014/main" val="3961969455"/>
                    </a:ext>
                  </a:extLst>
                </a:gridCol>
              </a:tblGrid>
              <a:tr h="435984">
                <a:tc>
                  <a:txBody>
                    <a:bodyPr/>
                    <a:lstStyle/>
                    <a:p>
                      <a:pPr algn="r"/>
                      <a:endParaRPr lang="en-GB" sz="1200" b="1" dirty="0">
                        <a:solidFill>
                          <a:srgbClr val="254061"/>
                        </a:solidFill>
                        <a:latin typeface="Calibri (Body)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254061"/>
                          </a:solidFill>
                          <a:latin typeface="Calibri (Body)"/>
                          <a:cs typeface="Arial" panose="020B0604020202020204" pitchFamily="34" charset="0"/>
                        </a:rPr>
                        <a:t># of contracts to be transferred</a:t>
                      </a:r>
                      <a:endParaRPr lang="en-GB" sz="1200" b="1" dirty="0">
                        <a:solidFill>
                          <a:srgbClr val="254061"/>
                        </a:solidFill>
                        <a:latin typeface="Calibri (Body)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605765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88900"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Utility services</a:t>
                      </a:r>
                    </a:p>
                  </a:txBody>
                  <a:tcPr marL="8313" marR="8313" marT="8313" marB="0"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267</a:t>
                      </a:r>
                    </a:p>
                  </a:txBody>
                  <a:tcPr marL="8313" marR="8313" marT="8313" marB="0"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176202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88900"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Security services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85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37576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88900"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Maintenance &amp; repairs services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46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9362216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88900"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Construction works and services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37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140931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88900"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Professional services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19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32874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88900"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Equipment services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11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804122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88900"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Spare parts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7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23338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88900"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Bank &amp; insurance services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82952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88900"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Ecology &amp; waste management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3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795855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88900"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Other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16</a:t>
                      </a:r>
                    </a:p>
                  </a:txBody>
                  <a:tcPr marL="8313" marR="8313" marT="8313" marB="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053458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54061"/>
                          </a:solidFill>
                          <a:latin typeface="Calibri (Body)"/>
                          <a:cs typeface="Arial" panose="020B0604020202020204" pitchFamily="34" charset="0"/>
                        </a:rPr>
                        <a:t>Total:</a:t>
                      </a:r>
                      <a:endParaRPr lang="en-GB" sz="1200" b="1" dirty="0">
                        <a:solidFill>
                          <a:srgbClr val="254061"/>
                        </a:solidFill>
                        <a:latin typeface="Calibri (Body)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254061"/>
                          </a:solidFill>
                          <a:latin typeface="Calibri (Body)"/>
                          <a:cs typeface="Arial" panose="020B0604020202020204" pitchFamily="34" charset="0"/>
                        </a:rPr>
                        <a:t>496</a:t>
                      </a:r>
                      <a:endParaRPr lang="en-GB" sz="1200" b="1" dirty="0">
                        <a:solidFill>
                          <a:srgbClr val="254061"/>
                        </a:solidFill>
                        <a:latin typeface="Calibri (Body)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lnT w="28575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3018694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014BC95-937C-4881-BA65-6981F5281B29}"/>
              </a:ext>
            </a:extLst>
          </p:cNvPr>
          <p:cNvSpPr txBox="1"/>
          <p:nvPr/>
        </p:nvSpPr>
        <p:spPr>
          <a:xfrm>
            <a:off x="7096125" y="2286001"/>
            <a:ext cx="1743075" cy="396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tIns="144000" bIns="144000" rtlCol="0" anchor="ctr">
            <a:noAutofit/>
          </a:bodyPr>
          <a:lstStyle/>
          <a:p>
            <a:pPr marL="174625" lvl="1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Arial" panose="020B0604020202020204" pitchFamily="34" charset="0"/>
              </a:rPr>
              <a:t>Business continuity of TSO LLC operations will be ensured by the contracts transferred from UTG – </a:t>
            </a:r>
            <a:r>
              <a:rPr lang="en-US" sz="1400" b="1" dirty="0">
                <a:latin typeface="+mj-lt"/>
                <a:cs typeface="Arial" panose="020B0604020202020204" pitchFamily="34" charset="0"/>
              </a:rPr>
              <a:t>regulatory enabler was established by Ukrainian Parliament</a:t>
            </a:r>
          </a:p>
          <a:p>
            <a:pPr marL="174625" lvl="1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  <a:cs typeface="Arial" panose="020B0604020202020204" pitchFamily="34" charset="0"/>
              </a:rPr>
              <a:t>Liabilities accrued by 2020 </a:t>
            </a:r>
            <a:r>
              <a:rPr lang="en-US" sz="1400" dirty="0">
                <a:latin typeface="+mj-lt"/>
                <a:cs typeface="Arial" panose="020B0604020202020204" pitchFamily="34" charset="0"/>
              </a:rPr>
              <a:t>will stay in UTG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9F7305-0FB9-4B39-A780-1D92F506C0C1}"/>
              </a:ext>
            </a:extLst>
          </p:cNvPr>
          <p:cNvSpPr txBox="1"/>
          <p:nvPr/>
        </p:nvSpPr>
        <p:spPr>
          <a:xfrm>
            <a:off x="460375" y="1659523"/>
            <a:ext cx="2403731" cy="338554"/>
          </a:xfrm>
          <a:prstGeom prst="rect">
            <a:avLst/>
          </a:prstGeom>
          <a:solidFill>
            <a:srgbClr val="254061"/>
          </a:solidFill>
          <a:ln w="19050">
            <a:solidFill>
              <a:srgbClr val="ECECE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uk-UA"/>
            </a:defPPr>
            <a:lvl1pPr marR="0" lvl="0" indent="0" defTabSz="89525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SzTx/>
              <a:buFontTx/>
              <a:buNone/>
              <a:tabLst/>
              <a:defRPr kumimoji="0" sz="16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Cost contracts</a:t>
            </a:r>
            <a:endParaRPr lang="en-GB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467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="" xmlns:a16="http://schemas.microsoft.com/office/drawing/2014/main" id="{59AE3E88-E2A4-43E8-B469-993307625A6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="" xmlns:a16="http://schemas.microsoft.com/office/drawing/2014/main" id="{59AE3E88-E2A4-43E8-B469-993307625A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F7AA704-68A7-4BAB-9334-FA854A30B690}"/>
              </a:ext>
            </a:extLst>
          </p:cNvPr>
          <p:cNvSpPr/>
          <p:nvPr/>
        </p:nvSpPr>
        <p:spPr>
          <a:xfrm>
            <a:off x="457201" y="1672302"/>
            <a:ext cx="3598770" cy="488089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ECECE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89525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  <p:sp>
        <p:nvSpPr>
          <p:cNvPr id="16" name="object 4"/>
          <p:cNvSpPr txBox="1"/>
          <p:nvPr/>
        </p:nvSpPr>
        <p:spPr>
          <a:xfrm>
            <a:off x="1143000" y="457200"/>
            <a:ext cx="768923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000" b="1" spc="-10" dirty="0">
                <a:latin typeface="+mj-lt"/>
                <a:cs typeface="Calibri Light" panose="020F0302020204030204" pitchFamily="34" charset="0"/>
              </a:rPr>
              <a:t>All internal documents needed for TSO LLC operation are developed and approved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0421301-F03D-4CAF-9D04-93B58BD5D09A}"/>
              </a:ext>
            </a:extLst>
          </p:cNvPr>
          <p:cNvSpPr txBox="1"/>
          <p:nvPr/>
        </p:nvSpPr>
        <p:spPr>
          <a:xfrm>
            <a:off x="4953001" y="2091184"/>
            <a:ext cx="3276600" cy="4385816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>
            <a:defPPr>
              <a:defRPr lang="en-US"/>
            </a:defPPr>
            <a:lvl1pPr indent="-274320" algn="ctr">
              <a:spcAft>
                <a:spcPts val="900"/>
              </a:spcAft>
              <a:defRPr sz="1200"/>
            </a:lvl1pPr>
          </a:lstStyle>
          <a:p>
            <a:pPr indent="0" algn="l">
              <a:spcAft>
                <a:spcPts val="3000"/>
              </a:spcAft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GTS operation (exploitation, maintenance &amp; repairs, metrology, automation, HSE etc.)</a:t>
            </a:r>
          </a:p>
          <a:p>
            <a:pPr indent="0" algn="l">
              <a:spcAft>
                <a:spcPts val="3000"/>
              </a:spcAft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 (staffing table, job descriptions, departments’ profiles)</a:t>
            </a:r>
          </a:p>
          <a:p>
            <a:pPr indent="0" algn="l">
              <a:spcAft>
                <a:spcPts val="3000"/>
              </a:spcAft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operational &amp; business processes</a:t>
            </a:r>
          </a:p>
          <a:p>
            <a:pPr indent="0" algn="l">
              <a:spcAft>
                <a:spcPts val="3000"/>
              </a:spcAft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IT/OT</a:t>
            </a:r>
          </a:p>
          <a:p>
            <a:pPr indent="0" algn="l">
              <a:spcAft>
                <a:spcPts val="3000"/>
              </a:spcAft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&amp; Accounting</a:t>
            </a:r>
          </a:p>
          <a:p>
            <a:pPr indent="0" algn="l">
              <a:spcAft>
                <a:spcPts val="3000"/>
              </a:spcAft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6F02FA9F-6450-462C-A120-432E7C76F95A}"/>
              </a:ext>
            </a:extLst>
          </p:cNvPr>
          <p:cNvSpPr txBox="1"/>
          <p:nvPr/>
        </p:nvSpPr>
        <p:spPr>
          <a:xfrm>
            <a:off x="4419600" y="1624860"/>
            <a:ext cx="3876675" cy="2801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Covered areas: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9360A22B-4BE1-42CA-AFF8-1F9C7248A81F}"/>
              </a:ext>
            </a:extLst>
          </p:cNvPr>
          <p:cNvSpPr txBox="1"/>
          <p:nvPr/>
        </p:nvSpPr>
        <p:spPr>
          <a:xfrm>
            <a:off x="1134316" y="4605516"/>
            <a:ext cx="2244540" cy="1261884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>
            <a:defPPr>
              <a:defRPr lang="en-US"/>
            </a:defPPr>
            <a:lvl1pPr indent="-274320" algn="ctr">
              <a:spcAft>
                <a:spcPts val="900"/>
              </a:spcAft>
              <a:defRPr sz="1200"/>
            </a:lvl1pPr>
          </a:lstStyle>
          <a:p>
            <a:pPr indent="0">
              <a:spcAft>
                <a:spcPts val="0"/>
              </a:spcAft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300 </a:t>
            </a:r>
          </a:p>
          <a:p>
            <a:pPr indent="0">
              <a:spcAft>
                <a:spcPts val="0"/>
              </a:spcAft>
            </a:pPr>
            <a:r>
              <a:rPr 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 regarding TSO LLC core activities 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="" xmlns:a16="http://schemas.microsoft.com/office/drawing/2014/main" id="{942FBE02-44E7-497C-994B-BDA60655B112}"/>
              </a:ext>
            </a:extLst>
          </p:cNvPr>
          <p:cNvGrpSpPr/>
          <p:nvPr/>
        </p:nvGrpSpPr>
        <p:grpSpPr>
          <a:xfrm>
            <a:off x="1458281" y="2238600"/>
            <a:ext cx="1596610" cy="2028600"/>
            <a:chOff x="1143000" y="2286000"/>
            <a:chExt cx="1596610" cy="2028600"/>
          </a:xfrm>
        </p:grpSpPr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287BEC29-C992-4CD1-B131-E144B6B43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43000" y="2286000"/>
              <a:ext cx="1291810" cy="1800000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0" name="Picture 49">
              <a:extLst>
                <a:ext uri="{FF2B5EF4-FFF2-40B4-BE49-F238E27FC236}">
                  <a16:creationId xmlns="" xmlns:a16="http://schemas.microsoft.com/office/drawing/2014/main" id="{D4DBC4B5-C12B-42A0-BA4D-0D5CEA4B33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44600" y="2362200"/>
              <a:ext cx="1291810" cy="1800000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1" name="Picture 50">
              <a:extLst>
                <a:ext uri="{FF2B5EF4-FFF2-40B4-BE49-F238E27FC236}">
                  <a16:creationId xmlns="" xmlns:a16="http://schemas.microsoft.com/office/drawing/2014/main" id="{B517AE27-5F65-4496-92A4-B9DD52CEA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46200" y="2438400"/>
              <a:ext cx="1291810" cy="1800000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2" name="Picture 51">
              <a:extLst>
                <a:ext uri="{FF2B5EF4-FFF2-40B4-BE49-F238E27FC236}">
                  <a16:creationId xmlns="" xmlns:a16="http://schemas.microsoft.com/office/drawing/2014/main" id="{FAA64E53-7C63-4CC1-9229-0F47D8EC9FF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47800" y="2514600"/>
              <a:ext cx="1291810" cy="1800000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54" name="Freeform 4846">
            <a:extLst>
              <a:ext uri="{FF2B5EF4-FFF2-40B4-BE49-F238E27FC236}">
                <a16:creationId xmlns="" xmlns:a16="http://schemas.microsoft.com/office/drawing/2014/main" id="{AE090946-A728-40EE-8AA9-D9049326305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19600" y="2307000"/>
            <a:ext cx="436499" cy="360000"/>
          </a:xfrm>
          <a:custGeom>
            <a:avLst/>
            <a:gdLst>
              <a:gd name="T0" fmla="*/ 234 w 388"/>
              <a:gd name="T1" fmla="*/ 108 h 320"/>
              <a:gd name="T2" fmla="*/ 206 w 388"/>
              <a:gd name="T3" fmla="*/ 22 h 320"/>
              <a:gd name="T4" fmla="*/ 150 w 388"/>
              <a:gd name="T5" fmla="*/ 24 h 320"/>
              <a:gd name="T6" fmla="*/ 110 w 388"/>
              <a:gd name="T7" fmla="*/ 24 h 320"/>
              <a:gd name="T8" fmla="*/ 24 w 388"/>
              <a:gd name="T9" fmla="*/ 52 h 320"/>
              <a:gd name="T10" fmla="*/ 26 w 388"/>
              <a:gd name="T11" fmla="*/ 108 h 320"/>
              <a:gd name="T12" fmla="*/ 26 w 388"/>
              <a:gd name="T13" fmla="*/ 148 h 320"/>
              <a:gd name="T14" fmla="*/ 52 w 388"/>
              <a:gd name="T15" fmla="*/ 234 h 320"/>
              <a:gd name="T16" fmla="*/ 110 w 388"/>
              <a:gd name="T17" fmla="*/ 232 h 320"/>
              <a:gd name="T18" fmla="*/ 150 w 388"/>
              <a:gd name="T19" fmla="*/ 232 h 320"/>
              <a:gd name="T20" fmla="*/ 236 w 388"/>
              <a:gd name="T21" fmla="*/ 206 h 320"/>
              <a:gd name="T22" fmla="*/ 234 w 388"/>
              <a:gd name="T23" fmla="*/ 148 h 320"/>
              <a:gd name="T24" fmla="*/ 114 w 388"/>
              <a:gd name="T25" fmla="*/ 208 h 320"/>
              <a:gd name="T26" fmla="*/ 62 w 388"/>
              <a:gd name="T27" fmla="*/ 174 h 320"/>
              <a:gd name="T28" fmla="*/ 48 w 388"/>
              <a:gd name="T29" fmla="*/ 128 h 320"/>
              <a:gd name="T30" fmla="*/ 72 w 388"/>
              <a:gd name="T31" fmla="*/ 70 h 320"/>
              <a:gd name="T32" fmla="*/ 130 w 388"/>
              <a:gd name="T33" fmla="*/ 46 h 320"/>
              <a:gd name="T34" fmla="*/ 176 w 388"/>
              <a:gd name="T35" fmla="*/ 60 h 320"/>
              <a:gd name="T36" fmla="*/ 210 w 388"/>
              <a:gd name="T37" fmla="*/ 112 h 320"/>
              <a:gd name="T38" fmla="*/ 206 w 388"/>
              <a:gd name="T39" fmla="*/ 160 h 320"/>
              <a:gd name="T40" fmla="*/ 162 w 388"/>
              <a:gd name="T41" fmla="*/ 204 h 320"/>
              <a:gd name="T42" fmla="*/ 130 w 388"/>
              <a:gd name="T43" fmla="*/ 66 h 320"/>
              <a:gd name="T44" fmla="*/ 94 w 388"/>
              <a:gd name="T45" fmla="*/ 76 h 320"/>
              <a:gd name="T46" fmla="*/ 68 w 388"/>
              <a:gd name="T47" fmla="*/ 116 h 320"/>
              <a:gd name="T48" fmla="*/ 72 w 388"/>
              <a:gd name="T49" fmla="*/ 152 h 320"/>
              <a:gd name="T50" fmla="*/ 106 w 388"/>
              <a:gd name="T51" fmla="*/ 186 h 320"/>
              <a:gd name="T52" fmla="*/ 142 w 388"/>
              <a:gd name="T53" fmla="*/ 190 h 320"/>
              <a:gd name="T54" fmla="*/ 182 w 388"/>
              <a:gd name="T55" fmla="*/ 162 h 320"/>
              <a:gd name="T56" fmla="*/ 192 w 388"/>
              <a:gd name="T57" fmla="*/ 128 h 320"/>
              <a:gd name="T58" fmla="*/ 174 w 388"/>
              <a:gd name="T59" fmla="*/ 84 h 320"/>
              <a:gd name="T60" fmla="*/ 130 w 388"/>
              <a:gd name="T61" fmla="*/ 66 h 320"/>
              <a:gd name="T62" fmla="*/ 120 w 388"/>
              <a:gd name="T63" fmla="*/ 152 h 320"/>
              <a:gd name="T64" fmla="*/ 102 w 388"/>
              <a:gd name="T65" fmla="*/ 128 h 320"/>
              <a:gd name="T66" fmla="*/ 130 w 388"/>
              <a:gd name="T67" fmla="*/ 102 h 320"/>
              <a:gd name="T68" fmla="*/ 154 w 388"/>
              <a:gd name="T69" fmla="*/ 118 h 320"/>
              <a:gd name="T70" fmla="*/ 148 w 388"/>
              <a:gd name="T71" fmla="*/ 148 h 320"/>
              <a:gd name="T72" fmla="*/ 370 w 388"/>
              <a:gd name="T73" fmla="*/ 248 h 320"/>
              <a:gd name="T74" fmla="*/ 364 w 388"/>
              <a:gd name="T75" fmla="*/ 214 h 320"/>
              <a:gd name="T76" fmla="*/ 320 w 388"/>
              <a:gd name="T77" fmla="*/ 162 h 320"/>
              <a:gd name="T78" fmla="*/ 286 w 388"/>
              <a:gd name="T79" fmla="*/ 186 h 320"/>
              <a:gd name="T80" fmla="*/ 260 w 388"/>
              <a:gd name="T81" fmla="*/ 208 h 320"/>
              <a:gd name="T82" fmla="*/ 236 w 388"/>
              <a:gd name="T83" fmla="*/ 272 h 320"/>
              <a:gd name="T84" fmla="*/ 274 w 388"/>
              <a:gd name="T85" fmla="*/ 290 h 320"/>
              <a:gd name="T86" fmla="*/ 306 w 388"/>
              <a:gd name="T87" fmla="*/ 302 h 320"/>
              <a:gd name="T88" fmla="*/ 372 w 388"/>
              <a:gd name="T89" fmla="*/ 290 h 320"/>
              <a:gd name="T90" fmla="*/ 370 w 388"/>
              <a:gd name="T91" fmla="*/ 248 h 320"/>
              <a:gd name="T92" fmla="*/ 310 w 388"/>
              <a:gd name="T93" fmla="*/ 266 h 320"/>
              <a:gd name="T94" fmla="*/ 288 w 388"/>
              <a:gd name="T95" fmla="*/ 252 h 320"/>
              <a:gd name="T96" fmla="*/ 300 w 388"/>
              <a:gd name="T97" fmla="*/ 220 h 320"/>
              <a:gd name="T98" fmla="*/ 326 w 388"/>
              <a:gd name="T99" fmla="*/ 224 h 320"/>
              <a:gd name="T100" fmla="*/ 332 w 388"/>
              <a:gd name="T101" fmla="*/ 25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8" h="320">
                <a:moveTo>
                  <a:pt x="258" y="148"/>
                </a:moveTo>
                <a:lnTo>
                  <a:pt x="258" y="108"/>
                </a:lnTo>
                <a:lnTo>
                  <a:pt x="234" y="108"/>
                </a:lnTo>
                <a:lnTo>
                  <a:pt x="234" y="108"/>
                </a:lnTo>
                <a:lnTo>
                  <a:pt x="226" y="88"/>
                </a:lnTo>
                <a:lnTo>
                  <a:pt x="216" y="70"/>
                </a:lnTo>
                <a:lnTo>
                  <a:pt x="236" y="52"/>
                </a:lnTo>
                <a:lnTo>
                  <a:pt x="206" y="22"/>
                </a:lnTo>
                <a:lnTo>
                  <a:pt x="188" y="40"/>
                </a:lnTo>
                <a:lnTo>
                  <a:pt x="188" y="40"/>
                </a:lnTo>
                <a:lnTo>
                  <a:pt x="170" y="30"/>
                </a:lnTo>
                <a:lnTo>
                  <a:pt x="150" y="24"/>
                </a:lnTo>
                <a:lnTo>
                  <a:pt x="150" y="0"/>
                </a:lnTo>
                <a:lnTo>
                  <a:pt x="110" y="0"/>
                </a:lnTo>
                <a:lnTo>
                  <a:pt x="110" y="24"/>
                </a:lnTo>
                <a:lnTo>
                  <a:pt x="110" y="24"/>
                </a:lnTo>
                <a:lnTo>
                  <a:pt x="90" y="30"/>
                </a:lnTo>
                <a:lnTo>
                  <a:pt x="70" y="40"/>
                </a:lnTo>
                <a:lnTo>
                  <a:pt x="52" y="22"/>
                </a:lnTo>
                <a:lnTo>
                  <a:pt x="24" y="52"/>
                </a:lnTo>
                <a:lnTo>
                  <a:pt x="42" y="70"/>
                </a:lnTo>
                <a:lnTo>
                  <a:pt x="42" y="70"/>
                </a:lnTo>
                <a:lnTo>
                  <a:pt x="32" y="88"/>
                </a:lnTo>
                <a:lnTo>
                  <a:pt x="26" y="108"/>
                </a:lnTo>
                <a:lnTo>
                  <a:pt x="0" y="108"/>
                </a:lnTo>
                <a:lnTo>
                  <a:pt x="0" y="148"/>
                </a:lnTo>
                <a:lnTo>
                  <a:pt x="26" y="148"/>
                </a:lnTo>
                <a:lnTo>
                  <a:pt x="26" y="148"/>
                </a:lnTo>
                <a:lnTo>
                  <a:pt x="32" y="168"/>
                </a:lnTo>
                <a:lnTo>
                  <a:pt x="42" y="188"/>
                </a:lnTo>
                <a:lnTo>
                  <a:pt x="24" y="206"/>
                </a:lnTo>
                <a:lnTo>
                  <a:pt x="52" y="234"/>
                </a:lnTo>
                <a:lnTo>
                  <a:pt x="70" y="216"/>
                </a:lnTo>
                <a:lnTo>
                  <a:pt x="70" y="216"/>
                </a:lnTo>
                <a:lnTo>
                  <a:pt x="90" y="226"/>
                </a:lnTo>
                <a:lnTo>
                  <a:pt x="110" y="232"/>
                </a:lnTo>
                <a:lnTo>
                  <a:pt x="110" y="258"/>
                </a:lnTo>
                <a:lnTo>
                  <a:pt x="150" y="258"/>
                </a:lnTo>
                <a:lnTo>
                  <a:pt x="150" y="232"/>
                </a:lnTo>
                <a:lnTo>
                  <a:pt x="150" y="232"/>
                </a:lnTo>
                <a:lnTo>
                  <a:pt x="170" y="226"/>
                </a:lnTo>
                <a:lnTo>
                  <a:pt x="188" y="216"/>
                </a:lnTo>
                <a:lnTo>
                  <a:pt x="206" y="234"/>
                </a:lnTo>
                <a:lnTo>
                  <a:pt x="236" y="206"/>
                </a:lnTo>
                <a:lnTo>
                  <a:pt x="216" y="188"/>
                </a:lnTo>
                <a:lnTo>
                  <a:pt x="216" y="188"/>
                </a:lnTo>
                <a:lnTo>
                  <a:pt x="226" y="168"/>
                </a:lnTo>
                <a:lnTo>
                  <a:pt x="234" y="148"/>
                </a:lnTo>
                <a:lnTo>
                  <a:pt x="258" y="148"/>
                </a:lnTo>
                <a:close/>
                <a:moveTo>
                  <a:pt x="130" y="210"/>
                </a:moveTo>
                <a:lnTo>
                  <a:pt x="130" y="210"/>
                </a:lnTo>
                <a:lnTo>
                  <a:pt x="114" y="208"/>
                </a:lnTo>
                <a:lnTo>
                  <a:pt x="98" y="204"/>
                </a:lnTo>
                <a:lnTo>
                  <a:pt x="84" y="196"/>
                </a:lnTo>
                <a:lnTo>
                  <a:pt x="72" y="186"/>
                </a:lnTo>
                <a:lnTo>
                  <a:pt x="62" y="174"/>
                </a:lnTo>
                <a:lnTo>
                  <a:pt x="54" y="160"/>
                </a:lnTo>
                <a:lnTo>
                  <a:pt x="50" y="144"/>
                </a:lnTo>
                <a:lnTo>
                  <a:pt x="48" y="128"/>
                </a:lnTo>
                <a:lnTo>
                  <a:pt x="48" y="128"/>
                </a:lnTo>
                <a:lnTo>
                  <a:pt x="50" y="112"/>
                </a:lnTo>
                <a:lnTo>
                  <a:pt x="54" y="96"/>
                </a:lnTo>
                <a:lnTo>
                  <a:pt x="62" y="82"/>
                </a:lnTo>
                <a:lnTo>
                  <a:pt x="72" y="70"/>
                </a:lnTo>
                <a:lnTo>
                  <a:pt x="84" y="60"/>
                </a:lnTo>
                <a:lnTo>
                  <a:pt x="98" y="52"/>
                </a:lnTo>
                <a:lnTo>
                  <a:pt x="114" y="48"/>
                </a:lnTo>
                <a:lnTo>
                  <a:pt x="130" y="46"/>
                </a:lnTo>
                <a:lnTo>
                  <a:pt x="130" y="46"/>
                </a:lnTo>
                <a:lnTo>
                  <a:pt x="146" y="48"/>
                </a:lnTo>
                <a:lnTo>
                  <a:pt x="162" y="52"/>
                </a:lnTo>
                <a:lnTo>
                  <a:pt x="176" y="60"/>
                </a:lnTo>
                <a:lnTo>
                  <a:pt x="188" y="70"/>
                </a:lnTo>
                <a:lnTo>
                  <a:pt x="198" y="82"/>
                </a:lnTo>
                <a:lnTo>
                  <a:pt x="206" y="96"/>
                </a:lnTo>
                <a:lnTo>
                  <a:pt x="210" y="112"/>
                </a:lnTo>
                <a:lnTo>
                  <a:pt x="212" y="128"/>
                </a:lnTo>
                <a:lnTo>
                  <a:pt x="212" y="128"/>
                </a:lnTo>
                <a:lnTo>
                  <a:pt x="210" y="144"/>
                </a:lnTo>
                <a:lnTo>
                  <a:pt x="206" y="160"/>
                </a:lnTo>
                <a:lnTo>
                  <a:pt x="198" y="174"/>
                </a:lnTo>
                <a:lnTo>
                  <a:pt x="188" y="186"/>
                </a:lnTo>
                <a:lnTo>
                  <a:pt x="176" y="196"/>
                </a:lnTo>
                <a:lnTo>
                  <a:pt x="162" y="204"/>
                </a:lnTo>
                <a:lnTo>
                  <a:pt x="146" y="208"/>
                </a:lnTo>
                <a:lnTo>
                  <a:pt x="130" y="210"/>
                </a:lnTo>
                <a:lnTo>
                  <a:pt x="130" y="210"/>
                </a:lnTo>
                <a:close/>
                <a:moveTo>
                  <a:pt x="130" y="66"/>
                </a:moveTo>
                <a:lnTo>
                  <a:pt x="130" y="66"/>
                </a:lnTo>
                <a:lnTo>
                  <a:pt x="118" y="68"/>
                </a:lnTo>
                <a:lnTo>
                  <a:pt x="106" y="70"/>
                </a:lnTo>
                <a:lnTo>
                  <a:pt x="94" y="76"/>
                </a:lnTo>
                <a:lnTo>
                  <a:pt x="86" y="84"/>
                </a:lnTo>
                <a:lnTo>
                  <a:pt x="78" y="94"/>
                </a:lnTo>
                <a:lnTo>
                  <a:pt x="72" y="104"/>
                </a:lnTo>
                <a:lnTo>
                  <a:pt x="68" y="116"/>
                </a:lnTo>
                <a:lnTo>
                  <a:pt x="68" y="128"/>
                </a:lnTo>
                <a:lnTo>
                  <a:pt x="68" y="128"/>
                </a:lnTo>
                <a:lnTo>
                  <a:pt x="68" y="140"/>
                </a:lnTo>
                <a:lnTo>
                  <a:pt x="72" y="152"/>
                </a:lnTo>
                <a:lnTo>
                  <a:pt x="78" y="162"/>
                </a:lnTo>
                <a:lnTo>
                  <a:pt x="86" y="172"/>
                </a:lnTo>
                <a:lnTo>
                  <a:pt x="94" y="180"/>
                </a:lnTo>
                <a:lnTo>
                  <a:pt x="106" y="186"/>
                </a:lnTo>
                <a:lnTo>
                  <a:pt x="118" y="190"/>
                </a:lnTo>
                <a:lnTo>
                  <a:pt x="130" y="190"/>
                </a:lnTo>
                <a:lnTo>
                  <a:pt x="130" y="190"/>
                </a:lnTo>
                <a:lnTo>
                  <a:pt x="142" y="190"/>
                </a:lnTo>
                <a:lnTo>
                  <a:pt x="154" y="186"/>
                </a:lnTo>
                <a:lnTo>
                  <a:pt x="164" y="180"/>
                </a:lnTo>
                <a:lnTo>
                  <a:pt x="174" y="172"/>
                </a:lnTo>
                <a:lnTo>
                  <a:pt x="182" y="162"/>
                </a:lnTo>
                <a:lnTo>
                  <a:pt x="188" y="152"/>
                </a:lnTo>
                <a:lnTo>
                  <a:pt x="190" y="140"/>
                </a:lnTo>
                <a:lnTo>
                  <a:pt x="192" y="128"/>
                </a:lnTo>
                <a:lnTo>
                  <a:pt x="192" y="128"/>
                </a:lnTo>
                <a:lnTo>
                  <a:pt x="190" y="116"/>
                </a:lnTo>
                <a:lnTo>
                  <a:pt x="188" y="104"/>
                </a:lnTo>
                <a:lnTo>
                  <a:pt x="182" y="94"/>
                </a:lnTo>
                <a:lnTo>
                  <a:pt x="174" y="84"/>
                </a:lnTo>
                <a:lnTo>
                  <a:pt x="164" y="76"/>
                </a:lnTo>
                <a:lnTo>
                  <a:pt x="154" y="70"/>
                </a:lnTo>
                <a:lnTo>
                  <a:pt x="142" y="68"/>
                </a:lnTo>
                <a:lnTo>
                  <a:pt x="130" y="66"/>
                </a:lnTo>
                <a:lnTo>
                  <a:pt x="130" y="66"/>
                </a:lnTo>
                <a:close/>
                <a:moveTo>
                  <a:pt x="130" y="156"/>
                </a:moveTo>
                <a:lnTo>
                  <a:pt x="130" y="156"/>
                </a:lnTo>
                <a:lnTo>
                  <a:pt x="120" y="152"/>
                </a:lnTo>
                <a:lnTo>
                  <a:pt x="110" y="148"/>
                </a:lnTo>
                <a:lnTo>
                  <a:pt x="104" y="138"/>
                </a:lnTo>
                <a:lnTo>
                  <a:pt x="102" y="128"/>
                </a:lnTo>
                <a:lnTo>
                  <a:pt x="102" y="128"/>
                </a:lnTo>
                <a:lnTo>
                  <a:pt x="104" y="118"/>
                </a:lnTo>
                <a:lnTo>
                  <a:pt x="110" y="110"/>
                </a:lnTo>
                <a:lnTo>
                  <a:pt x="120" y="104"/>
                </a:lnTo>
                <a:lnTo>
                  <a:pt x="130" y="102"/>
                </a:lnTo>
                <a:lnTo>
                  <a:pt x="130" y="102"/>
                </a:lnTo>
                <a:lnTo>
                  <a:pt x="140" y="104"/>
                </a:lnTo>
                <a:lnTo>
                  <a:pt x="148" y="110"/>
                </a:lnTo>
                <a:lnTo>
                  <a:pt x="154" y="118"/>
                </a:lnTo>
                <a:lnTo>
                  <a:pt x="156" y="128"/>
                </a:lnTo>
                <a:lnTo>
                  <a:pt x="156" y="128"/>
                </a:lnTo>
                <a:lnTo>
                  <a:pt x="154" y="138"/>
                </a:lnTo>
                <a:lnTo>
                  <a:pt x="148" y="148"/>
                </a:lnTo>
                <a:lnTo>
                  <a:pt x="140" y="152"/>
                </a:lnTo>
                <a:lnTo>
                  <a:pt x="130" y="156"/>
                </a:lnTo>
                <a:lnTo>
                  <a:pt x="130" y="156"/>
                </a:lnTo>
                <a:close/>
                <a:moveTo>
                  <a:pt x="370" y="248"/>
                </a:moveTo>
                <a:lnTo>
                  <a:pt x="388" y="244"/>
                </a:lnTo>
                <a:lnTo>
                  <a:pt x="382" y="212"/>
                </a:lnTo>
                <a:lnTo>
                  <a:pt x="364" y="214"/>
                </a:lnTo>
                <a:lnTo>
                  <a:pt x="364" y="214"/>
                </a:lnTo>
                <a:lnTo>
                  <a:pt x="356" y="202"/>
                </a:lnTo>
                <a:lnTo>
                  <a:pt x="346" y="192"/>
                </a:lnTo>
                <a:lnTo>
                  <a:pt x="352" y="174"/>
                </a:lnTo>
                <a:lnTo>
                  <a:pt x="320" y="162"/>
                </a:lnTo>
                <a:lnTo>
                  <a:pt x="314" y="180"/>
                </a:lnTo>
                <a:lnTo>
                  <a:pt x="314" y="180"/>
                </a:lnTo>
                <a:lnTo>
                  <a:pt x="300" y="182"/>
                </a:lnTo>
                <a:lnTo>
                  <a:pt x="286" y="186"/>
                </a:lnTo>
                <a:lnTo>
                  <a:pt x="272" y="172"/>
                </a:lnTo>
                <a:lnTo>
                  <a:pt x="246" y="194"/>
                </a:lnTo>
                <a:lnTo>
                  <a:pt x="260" y="208"/>
                </a:lnTo>
                <a:lnTo>
                  <a:pt x="260" y="208"/>
                </a:lnTo>
                <a:lnTo>
                  <a:pt x="252" y="220"/>
                </a:lnTo>
                <a:lnTo>
                  <a:pt x="250" y="234"/>
                </a:lnTo>
                <a:lnTo>
                  <a:pt x="230" y="238"/>
                </a:lnTo>
                <a:lnTo>
                  <a:pt x="236" y="272"/>
                </a:lnTo>
                <a:lnTo>
                  <a:pt x="256" y="268"/>
                </a:lnTo>
                <a:lnTo>
                  <a:pt x="256" y="268"/>
                </a:lnTo>
                <a:lnTo>
                  <a:pt x="264" y="280"/>
                </a:lnTo>
                <a:lnTo>
                  <a:pt x="274" y="290"/>
                </a:lnTo>
                <a:lnTo>
                  <a:pt x="268" y="308"/>
                </a:lnTo>
                <a:lnTo>
                  <a:pt x="300" y="320"/>
                </a:lnTo>
                <a:lnTo>
                  <a:pt x="306" y="302"/>
                </a:lnTo>
                <a:lnTo>
                  <a:pt x="306" y="302"/>
                </a:lnTo>
                <a:lnTo>
                  <a:pt x="320" y="302"/>
                </a:lnTo>
                <a:lnTo>
                  <a:pt x="334" y="298"/>
                </a:lnTo>
                <a:lnTo>
                  <a:pt x="346" y="312"/>
                </a:lnTo>
                <a:lnTo>
                  <a:pt x="372" y="290"/>
                </a:lnTo>
                <a:lnTo>
                  <a:pt x="360" y="276"/>
                </a:lnTo>
                <a:lnTo>
                  <a:pt x="360" y="276"/>
                </a:lnTo>
                <a:lnTo>
                  <a:pt x="366" y="262"/>
                </a:lnTo>
                <a:lnTo>
                  <a:pt x="370" y="248"/>
                </a:lnTo>
                <a:lnTo>
                  <a:pt x="370" y="248"/>
                </a:lnTo>
                <a:close/>
                <a:moveTo>
                  <a:pt x="320" y="264"/>
                </a:moveTo>
                <a:lnTo>
                  <a:pt x="320" y="264"/>
                </a:lnTo>
                <a:lnTo>
                  <a:pt x="310" y="266"/>
                </a:lnTo>
                <a:lnTo>
                  <a:pt x="302" y="264"/>
                </a:lnTo>
                <a:lnTo>
                  <a:pt x="294" y="260"/>
                </a:lnTo>
                <a:lnTo>
                  <a:pt x="288" y="252"/>
                </a:lnTo>
                <a:lnTo>
                  <a:pt x="288" y="252"/>
                </a:lnTo>
                <a:lnTo>
                  <a:pt x="286" y="242"/>
                </a:lnTo>
                <a:lnTo>
                  <a:pt x="288" y="234"/>
                </a:lnTo>
                <a:lnTo>
                  <a:pt x="292" y="226"/>
                </a:lnTo>
                <a:lnTo>
                  <a:pt x="300" y="220"/>
                </a:lnTo>
                <a:lnTo>
                  <a:pt x="300" y="220"/>
                </a:lnTo>
                <a:lnTo>
                  <a:pt x="308" y="218"/>
                </a:lnTo>
                <a:lnTo>
                  <a:pt x="318" y="220"/>
                </a:lnTo>
                <a:lnTo>
                  <a:pt x="326" y="224"/>
                </a:lnTo>
                <a:lnTo>
                  <a:pt x="332" y="232"/>
                </a:lnTo>
                <a:lnTo>
                  <a:pt x="332" y="232"/>
                </a:lnTo>
                <a:lnTo>
                  <a:pt x="334" y="240"/>
                </a:lnTo>
                <a:lnTo>
                  <a:pt x="332" y="250"/>
                </a:lnTo>
                <a:lnTo>
                  <a:pt x="328" y="258"/>
                </a:lnTo>
                <a:lnTo>
                  <a:pt x="320" y="264"/>
                </a:lnTo>
                <a:lnTo>
                  <a:pt x="320" y="26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Freeform 4840">
            <a:extLst>
              <a:ext uri="{FF2B5EF4-FFF2-40B4-BE49-F238E27FC236}">
                <a16:creationId xmlns="" xmlns:a16="http://schemas.microsoft.com/office/drawing/2014/main" id="{FD88F799-E0E0-4330-9390-A0E01ED61BCB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95432" y="4897800"/>
            <a:ext cx="284834" cy="360000"/>
          </a:xfrm>
          <a:custGeom>
            <a:avLst/>
            <a:gdLst>
              <a:gd name="T0" fmla="*/ 120 w 288"/>
              <a:gd name="T1" fmla="*/ 84 h 364"/>
              <a:gd name="T2" fmla="*/ 96 w 288"/>
              <a:gd name="T3" fmla="*/ 74 h 364"/>
              <a:gd name="T4" fmla="*/ 106 w 288"/>
              <a:gd name="T5" fmla="*/ 52 h 364"/>
              <a:gd name="T6" fmla="*/ 130 w 288"/>
              <a:gd name="T7" fmla="*/ 62 h 364"/>
              <a:gd name="T8" fmla="*/ 74 w 288"/>
              <a:gd name="T9" fmla="*/ 52 h 364"/>
              <a:gd name="T10" fmla="*/ 50 w 288"/>
              <a:gd name="T11" fmla="*/ 58 h 364"/>
              <a:gd name="T12" fmla="*/ 54 w 288"/>
              <a:gd name="T13" fmla="*/ 82 h 364"/>
              <a:gd name="T14" fmla="*/ 80 w 288"/>
              <a:gd name="T15" fmla="*/ 78 h 364"/>
              <a:gd name="T16" fmla="*/ 148 w 288"/>
              <a:gd name="T17" fmla="*/ 54 h 364"/>
              <a:gd name="T18" fmla="*/ 148 w 288"/>
              <a:gd name="T19" fmla="*/ 80 h 364"/>
              <a:gd name="T20" fmla="*/ 174 w 288"/>
              <a:gd name="T21" fmla="*/ 80 h 364"/>
              <a:gd name="T22" fmla="*/ 174 w 288"/>
              <a:gd name="T23" fmla="*/ 54 h 364"/>
              <a:gd name="T24" fmla="*/ 128 w 288"/>
              <a:gd name="T25" fmla="*/ 106 h 364"/>
              <a:gd name="T26" fmla="*/ 102 w 288"/>
              <a:gd name="T27" fmla="*/ 100 h 364"/>
              <a:gd name="T28" fmla="*/ 98 w 288"/>
              <a:gd name="T29" fmla="*/ 126 h 364"/>
              <a:gd name="T30" fmla="*/ 122 w 288"/>
              <a:gd name="T31" fmla="*/ 130 h 364"/>
              <a:gd name="T32" fmla="*/ 82 w 288"/>
              <a:gd name="T33" fmla="*/ 110 h 364"/>
              <a:gd name="T34" fmla="*/ 58 w 288"/>
              <a:gd name="T35" fmla="*/ 100 h 364"/>
              <a:gd name="T36" fmla="*/ 48 w 288"/>
              <a:gd name="T37" fmla="*/ 122 h 364"/>
              <a:gd name="T38" fmla="*/ 72 w 288"/>
              <a:gd name="T39" fmla="*/ 132 h 364"/>
              <a:gd name="T40" fmla="*/ 120 w 288"/>
              <a:gd name="T41" fmla="*/ 148 h 364"/>
              <a:gd name="T42" fmla="*/ 96 w 288"/>
              <a:gd name="T43" fmla="*/ 158 h 364"/>
              <a:gd name="T44" fmla="*/ 106 w 288"/>
              <a:gd name="T45" fmla="*/ 180 h 364"/>
              <a:gd name="T46" fmla="*/ 130 w 288"/>
              <a:gd name="T47" fmla="*/ 170 h 364"/>
              <a:gd name="T48" fmla="*/ 120 w 288"/>
              <a:gd name="T49" fmla="*/ 148 h 364"/>
              <a:gd name="T50" fmla="*/ 52 w 288"/>
              <a:gd name="T51" fmla="*/ 150 h 364"/>
              <a:gd name="T52" fmla="*/ 52 w 288"/>
              <a:gd name="T53" fmla="*/ 176 h 364"/>
              <a:gd name="T54" fmla="*/ 78 w 288"/>
              <a:gd name="T55" fmla="*/ 176 h 364"/>
              <a:gd name="T56" fmla="*/ 78 w 288"/>
              <a:gd name="T57" fmla="*/ 150 h 364"/>
              <a:gd name="T58" fmla="*/ 216 w 288"/>
              <a:gd name="T59" fmla="*/ 348 h 364"/>
              <a:gd name="T60" fmla="*/ 40 w 288"/>
              <a:gd name="T61" fmla="*/ 364 h 364"/>
              <a:gd name="T62" fmla="*/ 8 w 288"/>
              <a:gd name="T63" fmla="*/ 346 h 364"/>
              <a:gd name="T64" fmla="*/ 2 w 288"/>
              <a:gd name="T65" fmla="*/ 32 h 364"/>
              <a:gd name="T66" fmla="*/ 32 w 288"/>
              <a:gd name="T67" fmla="*/ 0 h 364"/>
              <a:gd name="T68" fmla="*/ 208 w 288"/>
              <a:gd name="T69" fmla="*/ 6 h 364"/>
              <a:gd name="T70" fmla="*/ 224 w 288"/>
              <a:gd name="T71" fmla="*/ 158 h 364"/>
              <a:gd name="T72" fmla="*/ 206 w 288"/>
              <a:gd name="T73" fmla="*/ 148 h 364"/>
              <a:gd name="T74" fmla="*/ 194 w 288"/>
              <a:gd name="T75" fmla="*/ 36 h 364"/>
              <a:gd name="T76" fmla="*/ 36 w 288"/>
              <a:gd name="T77" fmla="*/ 30 h 364"/>
              <a:gd name="T78" fmla="*/ 32 w 288"/>
              <a:gd name="T79" fmla="*/ 274 h 364"/>
              <a:gd name="T80" fmla="*/ 156 w 288"/>
              <a:gd name="T81" fmla="*/ 324 h 364"/>
              <a:gd name="T82" fmla="*/ 216 w 288"/>
              <a:gd name="T83" fmla="*/ 348 h 364"/>
              <a:gd name="T84" fmla="*/ 120 w 288"/>
              <a:gd name="T85" fmla="*/ 304 h 364"/>
              <a:gd name="T86" fmla="*/ 92 w 288"/>
              <a:gd name="T87" fmla="*/ 324 h 364"/>
              <a:gd name="T88" fmla="*/ 112 w 288"/>
              <a:gd name="T89" fmla="*/ 342 h 364"/>
              <a:gd name="T90" fmla="*/ 288 w 288"/>
              <a:gd name="T91" fmla="*/ 256 h 364"/>
              <a:gd name="T92" fmla="*/ 282 w 288"/>
              <a:gd name="T93" fmla="*/ 188 h 364"/>
              <a:gd name="T94" fmla="*/ 254 w 288"/>
              <a:gd name="T95" fmla="*/ 190 h 364"/>
              <a:gd name="T96" fmla="*/ 242 w 288"/>
              <a:gd name="T97" fmla="*/ 174 h 364"/>
              <a:gd name="T98" fmla="*/ 216 w 288"/>
              <a:gd name="T99" fmla="*/ 186 h 364"/>
              <a:gd name="T100" fmla="*/ 198 w 288"/>
              <a:gd name="T101" fmla="*/ 164 h 364"/>
              <a:gd name="T102" fmla="*/ 180 w 288"/>
              <a:gd name="T103" fmla="*/ 118 h 364"/>
              <a:gd name="T104" fmla="*/ 162 w 288"/>
              <a:gd name="T105" fmla="*/ 100 h 364"/>
              <a:gd name="T106" fmla="*/ 118 w 288"/>
              <a:gd name="T107" fmla="*/ 212 h 364"/>
              <a:gd name="T108" fmla="*/ 92 w 288"/>
              <a:gd name="T109" fmla="*/ 212 h 364"/>
              <a:gd name="T110" fmla="*/ 166 w 288"/>
              <a:gd name="T111" fmla="*/ 312 h 364"/>
              <a:gd name="T112" fmla="*/ 216 w 288"/>
              <a:gd name="T113" fmla="*/ 332 h 364"/>
              <a:gd name="T114" fmla="*/ 276 w 288"/>
              <a:gd name="T115" fmla="*/ 300 h 364"/>
              <a:gd name="T116" fmla="*/ 288 w 288"/>
              <a:gd name="T117" fmla="*/ 25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8" h="364">
                <a:moveTo>
                  <a:pt x="130" y="74"/>
                </a:moveTo>
                <a:lnTo>
                  <a:pt x="130" y="74"/>
                </a:lnTo>
                <a:lnTo>
                  <a:pt x="128" y="78"/>
                </a:lnTo>
                <a:lnTo>
                  <a:pt x="126" y="80"/>
                </a:lnTo>
                <a:lnTo>
                  <a:pt x="122" y="82"/>
                </a:lnTo>
                <a:lnTo>
                  <a:pt x="120" y="84"/>
                </a:lnTo>
                <a:lnTo>
                  <a:pt x="106" y="84"/>
                </a:lnTo>
                <a:lnTo>
                  <a:pt x="106" y="84"/>
                </a:lnTo>
                <a:lnTo>
                  <a:pt x="102" y="82"/>
                </a:lnTo>
                <a:lnTo>
                  <a:pt x="100" y="80"/>
                </a:lnTo>
                <a:lnTo>
                  <a:pt x="98" y="78"/>
                </a:lnTo>
                <a:lnTo>
                  <a:pt x="96" y="74"/>
                </a:lnTo>
                <a:lnTo>
                  <a:pt x="96" y="62"/>
                </a:lnTo>
                <a:lnTo>
                  <a:pt x="96" y="62"/>
                </a:lnTo>
                <a:lnTo>
                  <a:pt x="98" y="58"/>
                </a:lnTo>
                <a:lnTo>
                  <a:pt x="100" y="54"/>
                </a:lnTo>
                <a:lnTo>
                  <a:pt x="102" y="52"/>
                </a:lnTo>
                <a:lnTo>
                  <a:pt x="106" y="52"/>
                </a:lnTo>
                <a:lnTo>
                  <a:pt x="120" y="52"/>
                </a:lnTo>
                <a:lnTo>
                  <a:pt x="120" y="52"/>
                </a:lnTo>
                <a:lnTo>
                  <a:pt x="122" y="52"/>
                </a:lnTo>
                <a:lnTo>
                  <a:pt x="126" y="54"/>
                </a:lnTo>
                <a:lnTo>
                  <a:pt x="128" y="58"/>
                </a:lnTo>
                <a:lnTo>
                  <a:pt x="130" y="62"/>
                </a:lnTo>
                <a:lnTo>
                  <a:pt x="130" y="74"/>
                </a:lnTo>
                <a:close/>
                <a:moveTo>
                  <a:pt x="82" y="62"/>
                </a:moveTo>
                <a:lnTo>
                  <a:pt x="82" y="62"/>
                </a:lnTo>
                <a:lnTo>
                  <a:pt x="80" y="58"/>
                </a:lnTo>
                <a:lnTo>
                  <a:pt x="78" y="54"/>
                </a:lnTo>
                <a:lnTo>
                  <a:pt x="74" y="52"/>
                </a:lnTo>
                <a:lnTo>
                  <a:pt x="72" y="52"/>
                </a:lnTo>
                <a:lnTo>
                  <a:pt x="58" y="52"/>
                </a:lnTo>
                <a:lnTo>
                  <a:pt x="58" y="52"/>
                </a:lnTo>
                <a:lnTo>
                  <a:pt x="54" y="52"/>
                </a:lnTo>
                <a:lnTo>
                  <a:pt x="52" y="54"/>
                </a:lnTo>
                <a:lnTo>
                  <a:pt x="50" y="58"/>
                </a:lnTo>
                <a:lnTo>
                  <a:pt x="48" y="62"/>
                </a:lnTo>
                <a:lnTo>
                  <a:pt x="48" y="74"/>
                </a:lnTo>
                <a:lnTo>
                  <a:pt x="48" y="74"/>
                </a:lnTo>
                <a:lnTo>
                  <a:pt x="50" y="78"/>
                </a:lnTo>
                <a:lnTo>
                  <a:pt x="52" y="80"/>
                </a:lnTo>
                <a:lnTo>
                  <a:pt x="54" y="82"/>
                </a:lnTo>
                <a:lnTo>
                  <a:pt x="58" y="84"/>
                </a:lnTo>
                <a:lnTo>
                  <a:pt x="72" y="84"/>
                </a:lnTo>
                <a:lnTo>
                  <a:pt x="72" y="84"/>
                </a:lnTo>
                <a:lnTo>
                  <a:pt x="74" y="82"/>
                </a:lnTo>
                <a:lnTo>
                  <a:pt x="78" y="80"/>
                </a:lnTo>
                <a:lnTo>
                  <a:pt x="80" y="78"/>
                </a:lnTo>
                <a:lnTo>
                  <a:pt x="82" y="74"/>
                </a:lnTo>
                <a:lnTo>
                  <a:pt x="82" y="62"/>
                </a:lnTo>
                <a:close/>
                <a:moveTo>
                  <a:pt x="154" y="52"/>
                </a:moveTo>
                <a:lnTo>
                  <a:pt x="154" y="52"/>
                </a:lnTo>
                <a:lnTo>
                  <a:pt x="150" y="52"/>
                </a:lnTo>
                <a:lnTo>
                  <a:pt x="148" y="54"/>
                </a:lnTo>
                <a:lnTo>
                  <a:pt x="146" y="58"/>
                </a:lnTo>
                <a:lnTo>
                  <a:pt x="144" y="62"/>
                </a:lnTo>
                <a:lnTo>
                  <a:pt x="144" y="74"/>
                </a:lnTo>
                <a:lnTo>
                  <a:pt x="144" y="74"/>
                </a:lnTo>
                <a:lnTo>
                  <a:pt x="146" y="78"/>
                </a:lnTo>
                <a:lnTo>
                  <a:pt x="148" y="80"/>
                </a:lnTo>
                <a:lnTo>
                  <a:pt x="150" y="82"/>
                </a:lnTo>
                <a:lnTo>
                  <a:pt x="154" y="84"/>
                </a:lnTo>
                <a:lnTo>
                  <a:pt x="168" y="84"/>
                </a:lnTo>
                <a:lnTo>
                  <a:pt x="168" y="84"/>
                </a:lnTo>
                <a:lnTo>
                  <a:pt x="170" y="82"/>
                </a:lnTo>
                <a:lnTo>
                  <a:pt x="174" y="80"/>
                </a:lnTo>
                <a:lnTo>
                  <a:pt x="176" y="78"/>
                </a:lnTo>
                <a:lnTo>
                  <a:pt x="178" y="74"/>
                </a:lnTo>
                <a:lnTo>
                  <a:pt x="178" y="62"/>
                </a:lnTo>
                <a:lnTo>
                  <a:pt x="178" y="62"/>
                </a:lnTo>
                <a:lnTo>
                  <a:pt x="176" y="58"/>
                </a:lnTo>
                <a:lnTo>
                  <a:pt x="174" y="54"/>
                </a:lnTo>
                <a:lnTo>
                  <a:pt x="170" y="52"/>
                </a:lnTo>
                <a:lnTo>
                  <a:pt x="168" y="52"/>
                </a:lnTo>
                <a:lnTo>
                  <a:pt x="154" y="52"/>
                </a:lnTo>
                <a:close/>
                <a:moveTo>
                  <a:pt x="130" y="110"/>
                </a:moveTo>
                <a:lnTo>
                  <a:pt x="130" y="110"/>
                </a:lnTo>
                <a:lnTo>
                  <a:pt x="128" y="106"/>
                </a:lnTo>
                <a:lnTo>
                  <a:pt x="126" y="102"/>
                </a:lnTo>
                <a:lnTo>
                  <a:pt x="122" y="100"/>
                </a:lnTo>
                <a:lnTo>
                  <a:pt x="120" y="100"/>
                </a:lnTo>
                <a:lnTo>
                  <a:pt x="106" y="100"/>
                </a:lnTo>
                <a:lnTo>
                  <a:pt x="106" y="100"/>
                </a:lnTo>
                <a:lnTo>
                  <a:pt x="102" y="100"/>
                </a:lnTo>
                <a:lnTo>
                  <a:pt x="100" y="102"/>
                </a:lnTo>
                <a:lnTo>
                  <a:pt x="98" y="106"/>
                </a:lnTo>
                <a:lnTo>
                  <a:pt x="96" y="110"/>
                </a:lnTo>
                <a:lnTo>
                  <a:pt x="96" y="122"/>
                </a:lnTo>
                <a:lnTo>
                  <a:pt x="96" y="122"/>
                </a:lnTo>
                <a:lnTo>
                  <a:pt x="98" y="126"/>
                </a:lnTo>
                <a:lnTo>
                  <a:pt x="100" y="128"/>
                </a:lnTo>
                <a:lnTo>
                  <a:pt x="102" y="130"/>
                </a:lnTo>
                <a:lnTo>
                  <a:pt x="106" y="132"/>
                </a:lnTo>
                <a:lnTo>
                  <a:pt x="120" y="132"/>
                </a:lnTo>
                <a:lnTo>
                  <a:pt x="120" y="132"/>
                </a:lnTo>
                <a:lnTo>
                  <a:pt x="122" y="130"/>
                </a:lnTo>
                <a:lnTo>
                  <a:pt x="126" y="128"/>
                </a:lnTo>
                <a:lnTo>
                  <a:pt x="128" y="126"/>
                </a:lnTo>
                <a:lnTo>
                  <a:pt x="130" y="122"/>
                </a:lnTo>
                <a:lnTo>
                  <a:pt x="130" y="110"/>
                </a:lnTo>
                <a:close/>
                <a:moveTo>
                  <a:pt x="82" y="110"/>
                </a:moveTo>
                <a:lnTo>
                  <a:pt x="82" y="110"/>
                </a:lnTo>
                <a:lnTo>
                  <a:pt x="80" y="106"/>
                </a:lnTo>
                <a:lnTo>
                  <a:pt x="78" y="102"/>
                </a:lnTo>
                <a:lnTo>
                  <a:pt x="74" y="100"/>
                </a:lnTo>
                <a:lnTo>
                  <a:pt x="72" y="100"/>
                </a:lnTo>
                <a:lnTo>
                  <a:pt x="58" y="100"/>
                </a:lnTo>
                <a:lnTo>
                  <a:pt x="58" y="100"/>
                </a:lnTo>
                <a:lnTo>
                  <a:pt x="54" y="100"/>
                </a:lnTo>
                <a:lnTo>
                  <a:pt x="52" y="102"/>
                </a:lnTo>
                <a:lnTo>
                  <a:pt x="50" y="106"/>
                </a:lnTo>
                <a:lnTo>
                  <a:pt x="48" y="110"/>
                </a:lnTo>
                <a:lnTo>
                  <a:pt x="48" y="122"/>
                </a:lnTo>
                <a:lnTo>
                  <a:pt x="48" y="122"/>
                </a:lnTo>
                <a:lnTo>
                  <a:pt x="50" y="126"/>
                </a:lnTo>
                <a:lnTo>
                  <a:pt x="52" y="128"/>
                </a:lnTo>
                <a:lnTo>
                  <a:pt x="54" y="130"/>
                </a:lnTo>
                <a:lnTo>
                  <a:pt x="58" y="132"/>
                </a:lnTo>
                <a:lnTo>
                  <a:pt x="72" y="132"/>
                </a:lnTo>
                <a:lnTo>
                  <a:pt x="72" y="132"/>
                </a:lnTo>
                <a:lnTo>
                  <a:pt x="74" y="130"/>
                </a:lnTo>
                <a:lnTo>
                  <a:pt x="78" y="128"/>
                </a:lnTo>
                <a:lnTo>
                  <a:pt x="80" y="126"/>
                </a:lnTo>
                <a:lnTo>
                  <a:pt x="82" y="122"/>
                </a:lnTo>
                <a:lnTo>
                  <a:pt x="82" y="110"/>
                </a:lnTo>
                <a:close/>
                <a:moveTo>
                  <a:pt x="120" y="148"/>
                </a:moveTo>
                <a:lnTo>
                  <a:pt x="106" y="148"/>
                </a:lnTo>
                <a:lnTo>
                  <a:pt x="106" y="148"/>
                </a:lnTo>
                <a:lnTo>
                  <a:pt x="102" y="148"/>
                </a:lnTo>
                <a:lnTo>
                  <a:pt x="100" y="150"/>
                </a:lnTo>
                <a:lnTo>
                  <a:pt x="98" y="154"/>
                </a:lnTo>
                <a:lnTo>
                  <a:pt x="96" y="158"/>
                </a:lnTo>
                <a:lnTo>
                  <a:pt x="96" y="170"/>
                </a:lnTo>
                <a:lnTo>
                  <a:pt x="96" y="170"/>
                </a:lnTo>
                <a:lnTo>
                  <a:pt x="98" y="174"/>
                </a:lnTo>
                <a:lnTo>
                  <a:pt x="100" y="176"/>
                </a:lnTo>
                <a:lnTo>
                  <a:pt x="102" y="178"/>
                </a:lnTo>
                <a:lnTo>
                  <a:pt x="106" y="180"/>
                </a:lnTo>
                <a:lnTo>
                  <a:pt x="120" y="180"/>
                </a:lnTo>
                <a:lnTo>
                  <a:pt x="120" y="180"/>
                </a:lnTo>
                <a:lnTo>
                  <a:pt x="122" y="178"/>
                </a:lnTo>
                <a:lnTo>
                  <a:pt x="126" y="176"/>
                </a:lnTo>
                <a:lnTo>
                  <a:pt x="128" y="174"/>
                </a:lnTo>
                <a:lnTo>
                  <a:pt x="130" y="170"/>
                </a:lnTo>
                <a:lnTo>
                  <a:pt x="130" y="158"/>
                </a:lnTo>
                <a:lnTo>
                  <a:pt x="130" y="158"/>
                </a:lnTo>
                <a:lnTo>
                  <a:pt x="128" y="154"/>
                </a:lnTo>
                <a:lnTo>
                  <a:pt x="126" y="150"/>
                </a:lnTo>
                <a:lnTo>
                  <a:pt x="122" y="148"/>
                </a:lnTo>
                <a:lnTo>
                  <a:pt x="120" y="148"/>
                </a:lnTo>
                <a:lnTo>
                  <a:pt x="120" y="148"/>
                </a:lnTo>
                <a:close/>
                <a:moveTo>
                  <a:pt x="72" y="148"/>
                </a:moveTo>
                <a:lnTo>
                  <a:pt x="58" y="148"/>
                </a:lnTo>
                <a:lnTo>
                  <a:pt x="58" y="148"/>
                </a:lnTo>
                <a:lnTo>
                  <a:pt x="54" y="148"/>
                </a:lnTo>
                <a:lnTo>
                  <a:pt x="52" y="150"/>
                </a:lnTo>
                <a:lnTo>
                  <a:pt x="50" y="154"/>
                </a:lnTo>
                <a:lnTo>
                  <a:pt x="48" y="158"/>
                </a:lnTo>
                <a:lnTo>
                  <a:pt x="48" y="170"/>
                </a:lnTo>
                <a:lnTo>
                  <a:pt x="48" y="170"/>
                </a:lnTo>
                <a:lnTo>
                  <a:pt x="50" y="174"/>
                </a:lnTo>
                <a:lnTo>
                  <a:pt x="52" y="176"/>
                </a:lnTo>
                <a:lnTo>
                  <a:pt x="54" y="178"/>
                </a:lnTo>
                <a:lnTo>
                  <a:pt x="58" y="180"/>
                </a:lnTo>
                <a:lnTo>
                  <a:pt x="72" y="180"/>
                </a:lnTo>
                <a:lnTo>
                  <a:pt x="72" y="180"/>
                </a:lnTo>
                <a:lnTo>
                  <a:pt x="74" y="178"/>
                </a:lnTo>
                <a:lnTo>
                  <a:pt x="78" y="176"/>
                </a:lnTo>
                <a:lnTo>
                  <a:pt x="80" y="174"/>
                </a:lnTo>
                <a:lnTo>
                  <a:pt x="82" y="170"/>
                </a:lnTo>
                <a:lnTo>
                  <a:pt x="82" y="158"/>
                </a:lnTo>
                <a:lnTo>
                  <a:pt x="82" y="158"/>
                </a:lnTo>
                <a:lnTo>
                  <a:pt x="80" y="154"/>
                </a:lnTo>
                <a:lnTo>
                  <a:pt x="78" y="150"/>
                </a:lnTo>
                <a:lnTo>
                  <a:pt x="74" y="148"/>
                </a:lnTo>
                <a:lnTo>
                  <a:pt x="72" y="148"/>
                </a:lnTo>
                <a:lnTo>
                  <a:pt x="72" y="148"/>
                </a:lnTo>
                <a:close/>
                <a:moveTo>
                  <a:pt x="216" y="348"/>
                </a:moveTo>
                <a:lnTo>
                  <a:pt x="216" y="348"/>
                </a:lnTo>
                <a:lnTo>
                  <a:pt x="216" y="348"/>
                </a:lnTo>
                <a:lnTo>
                  <a:pt x="216" y="348"/>
                </a:lnTo>
                <a:lnTo>
                  <a:pt x="210" y="354"/>
                </a:lnTo>
                <a:lnTo>
                  <a:pt x="202" y="360"/>
                </a:lnTo>
                <a:lnTo>
                  <a:pt x="194" y="362"/>
                </a:lnTo>
                <a:lnTo>
                  <a:pt x="184" y="364"/>
                </a:lnTo>
                <a:lnTo>
                  <a:pt x="40" y="364"/>
                </a:lnTo>
                <a:lnTo>
                  <a:pt x="40" y="364"/>
                </a:lnTo>
                <a:lnTo>
                  <a:pt x="32" y="364"/>
                </a:lnTo>
                <a:lnTo>
                  <a:pt x="26" y="360"/>
                </a:lnTo>
                <a:lnTo>
                  <a:pt x="18" y="358"/>
                </a:lnTo>
                <a:lnTo>
                  <a:pt x="12" y="352"/>
                </a:lnTo>
                <a:lnTo>
                  <a:pt x="8" y="346"/>
                </a:lnTo>
                <a:lnTo>
                  <a:pt x="4" y="340"/>
                </a:lnTo>
                <a:lnTo>
                  <a:pt x="2" y="332"/>
                </a:lnTo>
                <a:lnTo>
                  <a:pt x="0" y="324"/>
                </a:lnTo>
                <a:lnTo>
                  <a:pt x="0" y="40"/>
                </a:lnTo>
                <a:lnTo>
                  <a:pt x="0" y="40"/>
                </a:lnTo>
                <a:lnTo>
                  <a:pt x="2" y="32"/>
                </a:lnTo>
                <a:lnTo>
                  <a:pt x="4" y="24"/>
                </a:lnTo>
                <a:lnTo>
                  <a:pt x="8" y="18"/>
                </a:lnTo>
                <a:lnTo>
                  <a:pt x="12" y="12"/>
                </a:lnTo>
                <a:lnTo>
                  <a:pt x="18" y="6"/>
                </a:lnTo>
                <a:lnTo>
                  <a:pt x="26" y="4"/>
                </a:lnTo>
                <a:lnTo>
                  <a:pt x="32" y="0"/>
                </a:lnTo>
                <a:lnTo>
                  <a:pt x="40" y="0"/>
                </a:lnTo>
                <a:lnTo>
                  <a:pt x="184" y="0"/>
                </a:lnTo>
                <a:lnTo>
                  <a:pt x="184" y="0"/>
                </a:lnTo>
                <a:lnTo>
                  <a:pt x="192" y="0"/>
                </a:lnTo>
                <a:lnTo>
                  <a:pt x="200" y="4"/>
                </a:lnTo>
                <a:lnTo>
                  <a:pt x="208" y="6"/>
                </a:lnTo>
                <a:lnTo>
                  <a:pt x="214" y="12"/>
                </a:lnTo>
                <a:lnTo>
                  <a:pt x="218" y="18"/>
                </a:lnTo>
                <a:lnTo>
                  <a:pt x="222" y="24"/>
                </a:lnTo>
                <a:lnTo>
                  <a:pt x="224" y="32"/>
                </a:lnTo>
                <a:lnTo>
                  <a:pt x="224" y="40"/>
                </a:lnTo>
                <a:lnTo>
                  <a:pt x="224" y="158"/>
                </a:lnTo>
                <a:lnTo>
                  <a:pt x="224" y="158"/>
                </a:lnTo>
                <a:lnTo>
                  <a:pt x="224" y="158"/>
                </a:lnTo>
                <a:lnTo>
                  <a:pt x="224" y="158"/>
                </a:lnTo>
                <a:lnTo>
                  <a:pt x="218" y="154"/>
                </a:lnTo>
                <a:lnTo>
                  <a:pt x="212" y="150"/>
                </a:lnTo>
                <a:lnTo>
                  <a:pt x="206" y="148"/>
                </a:lnTo>
                <a:lnTo>
                  <a:pt x="198" y="148"/>
                </a:lnTo>
                <a:lnTo>
                  <a:pt x="198" y="148"/>
                </a:lnTo>
                <a:lnTo>
                  <a:pt x="194" y="148"/>
                </a:lnTo>
                <a:lnTo>
                  <a:pt x="194" y="40"/>
                </a:lnTo>
                <a:lnTo>
                  <a:pt x="194" y="40"/>
                </a:lnTo>
                <a:lnTo>
                  <a:pt x="194" y="36"/>
                </a:lnTo>
                <a:lnTo>
                  <a:pt x="192" y="32"/>
                </a:lnTo>
                <a:lnTo>
                  <a:pt x="188" y="30"/>
                </a:lnTo>
                <a:lnTo>
                  <a:pt x="184" y="30"/>
                </a:lnTo>
                <a:lnTo>
                  <a:pt x="40" y="30"/>
                </a:lnTo>
                <a:lnTo>
                  <a:pt x="40" y="30"/>
                </a:lnTo>
                <a:lnTo>
                  <a:pt x="36" y="30"/>
                </a:lnTo>
                <a:lnTo>
                  <a:pt x="34" y="32"/>
                </a:lnTo>
                <a:lnTo>
                  <a:pt x="32" y="36"/>
                </a:lnTo>
                <a:lnTo>
                  <a:pt x="30" y="40"/>
                </a:lnTo>
                <a:lnTo>
                  <a:pt x="30" y="270"/>
                </a:lnTo>
                <a:lnTo>
                  <a:pt x="30" y="270"/>
                </a:lnTo>
                <a:lnTo>
                  <a:pt x="32" y="274"/>
                </a:lnTo>
                <a:lnTo>
                  <a:pt x="34" y="276"/>
                </a:lnTo>
                <a:lnTo>
                  <a:pt x="36" y="278"/>
                </a:lnTo>
                <a:lnTo>
                  <a:pt x="40" y="280"/>
                </a:lnTo>
                <a:lnTo>
                  <a:pt x="110" y="280"/>
                </a:lnTo>
                <a:lnTo>
                  <a:pt x="156" y="324"/>
                </a:lnTo>
                <a:lnTo>
                  <a:pt x="156" y="324"/>
                </a:lnTo>
                <a:lnTo>
                  <a:pt x="160" y="328"/>
                </a:lnTo>
                <a:lnTo>
                  <a:pt x="160" y="328"/>
                </a:lnTo>
                <a:lnTo>
                  <a:pt x="172" y="336"/>
                </a:lnTo>
                <a:lnTo>
                  <a:pt x="186" y="342"/>
                </a:lnTo>
                <a:lnTo>
                  <a:pt x="200" y="346"/>
                </a:lnTo>
                <a:lnTo>
                  <a:pt x="216" y="348"/>
                </a:lnTo>
                <a:lnTo>
                  <a:pt x="216" y="348"/>
                </a:lnTo>
                <a:close/>
                <a:moveTo>
                  <a:pt x="132" y="324"/>
                </a:moveTo>
                <a:lnTo>
                  <a:pt x="132" y="324"/>
                </a:lnTo>
                <a:lnTo>
                  <a:pt x="132" y="316"/>
                </a:lnTo>
                <a:lnTo>
                  <a:pt x="126" y="310"/>
                </a:lnTo>
                <a:lnTo>
                  <a:pt x="120" y="304"/>
                </a:lnTo>
                <a:lnTo>
                  <a:pt x="112" y="304"/>
                </a:lnTo>
                <a:lnTo>
                  <a:pt x="112" y="304"/>
                </a:lnTo>
                <a:lnTo>
                  <a:pt x="106" y="304"/>
                </a:lnTo>
                <a:lnTo>
                  <a:pt x="98" y="310"/>
                </a:lnTo>
                <a:lnTo>
                  <a:pt x="94" y="316"/>
                </a:lnTo>
                <a:lnTo>
                  <a:pt x="92" y="324"/>
                </a:lnTo>
                <a:lnTo>
                  <a:pt x="92" y="324"/>
                </a:lnTo>
                <a:lnTo>
                  <a:pt x="94" y="330"/>
                </a:lnTo>
                <a:lnTo>
                  <a:pt x="98" y="338"/>
                </a:lnTo>
                <a:lnTo>
                  <a:pt x="106" y="342"/>
                </a:lnTo>
                <a:lnTo>
                  <a:pt x="112" y="342"/>
                </a:lnTo>
                <a:lnTo>
                  <a:pt x="112" y="342"/>
                </a:lnTo>
                <a:lnTo>
                  <a:pt x="120" y="342"/>
                </a:lnTo>
                <a:lnTo>
                  <a:pt x="126" y="338"/>
                </a:lnTo>
                <a:lnTo>
                  <a:pt x="132" y="330"/>
                </a:lnTo>
                <a:lnTo>
                  <a:pt x="132" y="324"/>
                </a:lnTo>
                <a:lnTo>
                  <a:pt x="132" y="324"/>
                </a:lnTo>
                <a:close/>
                <a:moveTo>
                  <a:pt x="288" y="256"/>
                </a:moveTo>
                <a:lnTo>
                  <a:pt x="288" y="256"/>
                </a:lnTo>
                <a:lnTo>
                  <a:pt x="288" y="256"/>
                </a:lnTo>
                <a:lnTo>
                  <a:pt x="288" y="200"/>
                </a:lnTo>
                <a:lnTo>
                  <a:pt x="288" y="200"/>
                </a:lnTo>
                <a:lnTo>
                  <a:pt x="286" y="192"/>
                </a:lnTo>
                <a:lnTo>
                  <a:pt x="282" y="188"/>
                </a:lnTo>
                <a:lnTo>
                  <a:pt x="276" y="184"/>
                </a:lnTo>
                <a:lnTo>
                  <a:pt x="270" y="182"/>
                </a:lnTo>
                <a:lnTo>
                  <a:pt x="270" y="182"/>
                </a:lnTo>
                <a:lnTo>
                  <a:pt x="264" y="182"/>
                </a:lnTo>
                <a:lnTo>
                  <a:pt x="258" y="186"/>
                </a:lnTo>
                <a:lnTo>
                  <a:pt x="254" y="190"/>
                </a:lnTo>
                <a:lnTo>
                  <a:pt x="252" y="196"/>
                </a:lnTo>
                <a:lnTo>
                  <a:pt x="252" y="190"/>
                </a:lnTo>
                <a:lnTo>
                  <a:pt x="252" y="190"/>
                </a:lnTo>
                <a:lnTo>
                  <a:pt x="250" y="184"/>
                </a:lnTo>
                <a:lnTo>
                  <a:pt x="246" y="178"/>
                </a:lnTo>
                <a:lnTo>
                  <a:pt x="242" y="174"/>
                </a:lnTo>
                <a:lnTo>
                  <a:pt x="234" y="172"/>
                </a:lnTo>
                <a:lnTo>
                  <a:pt x="234" y="172"/>
                </a:lnTo>
                <a:lnTo>
                  <a:pt x="228" y="174"/>
                </a:lnTo>
                <a:lnTo>
                  <a:pt x="222" y="176"/>
                </a:lnTo>
                <a:lnTo>
                  <a:pt x="218" y="180"/>
                </a:lnTo>
                <a:lnTo>
                  <a:pt x="216" y="186"/>
                </a:lnTo>
                <a:lnTo>
                  <a:pt x="216" y="182"/>
                </a:lnTo>
                <a:lnTo>
                  <a:pt x="216" y="182"/>
                </a:lnTo>
                <a:lnTo>
                  <a:pt x="214" y="174"/>
                </a:lnTo>
                <a:lnTo>
                  <a:pt x="212" y="168"/>
                </a:lnTo>
                <a:lnTo>
                  <a:pt x="206" y="164"/>
                </a:lnTo>
                <a:lnTo>
                  <a:pt x="198" y="164"/>
                </a:lnTo>
                <a:lnTo>
                  <a:pt x="198" y="164"/>
                </a:lnTo>
                <a:lnTo>
                  <a:pt x="192" y="164"/>
                </a:lnTo>
                <a:lnTo>
                  <a:pt x="186" y="168"/>
                </a:lnTo>
                <a:lnTo>
                  <a:pt x="182" y="172"/>
                </a:lnTo>
                <a:lnTo>
                  <a:pt x="180" y="176"/>
                </a:lnTo>
                <a:lnTo>
                  <a:pt x="180" y="118"/>
                </a:lnTo>
                <a:lnTo>
                  <a:pt x="180" y="118"/>
                </a:lnTo>
                <a:lnTo>
                  <a:pt x="180" y="110"/>
                </a:lnTo>
                <a:lnTo>
                  <a:pt x="176" y="104"/>
                </a:lnTo>
                <a:lnTo>
                  <a:pt x="170" y="100"/>
                </a:lnTo>
                <a:lnTo>
                  <a:pt x="162" y="100"/>
                </a:lnTo>
                <a:lnTo>
                  <a:pt x="162" y="100"/>
                </a:lnTo>
                <a:lnTo>
                  <a:pt x="156" y="100"/>
                </a:lnTo>
                <a:lnTo>
                  <a:pt x="150" y="104"/>
                </a:lnTo>
                <a:lnTo>
                  <a:pt x="146" y="110"/>
                </a:lnTo>
                <a:lnTo>
                  <a:pt x="144" y="118"/>
                </a:lnTo>
                <a:lnTo>
                  <a:pt x="144" y="238"/>
                </a:lnTo>
                <a:lnTo>
                  <a:pt x="118" y="212"/>
                </a:lnTo>
                <a:lnTo>
                  <a:pt x="118" y="212"/>
                </a:lnTo>
                <a:lnTo>
                  <a:pt x="112" y="208"/>
                </a:lnTo>
                <a:lnTo>
                  <a:pt x="104" y="206"/>
                </a:lnTo>
                <a:lnTo>
                  <a:pt x="98" y="208"/>
                </a:lnTo>
                <a:lnTo>
                  <a:pt x="92" y="212"/>
                </a:lnTo>
                <a:lnTo>
                  <a:pt x="92" y="212"/>
                </a:lnTo>
                <a:lnTo>
                  <a:pt x="88" y="218"/>
                </a:lnTo>
                <a:lnTo>
                  <a:pt x="86" y="224"/>
                </a:lnTo>
                <a:lnTo>
                  <a:pt x="88" y="232"/>
                </a:lnTo>
                <a:lnTo>
                  <a:pt x="92" y="238"/>
                </a:lnTo>
                <a:lnTo>
                  <a:pt x="166" y="312"/>
                </a:lnTo>
                <a:lnTo>
                  <a:pt x="166" y="312"/>
                </a:lnTo>
                <a:lnTo>
                  <a:pt x="170" y="314"/>
                </a:lnTo>
                <a:lnTo>
                  <a:pt x="170" y="314"/>
                </a:lnTo>
                <a:lnTo>
                  <a:pt x="180" y="322"/>
                </a:lnTo>
                <a:lnTo>
                  <a:pt x="190" y="328"/>
                </a:lnTo>
                <a:lnTo>
                  <a:pt x="204" y="330"/>
                </a:lnTo>
                <a:lnTo>
                  <a:pt x="216" y="332"/>
                </a:lnTo>
                <a:lnTo>
                  <a:pt x="216" y="332"/>
                </a:lnTo>
                <a:lnTo>
                  <a:pt x="230" y="330"/>
                </a:lnTo>
                <a:lnTo>
                  <a:pt x="244" y="326"/>
                </a:lnTo>
                <a:lnTo>
                  <a:pt x="256" y="320"/>
                </a:lnTo>
                <a:lnTo>
                  <a:pt x="268" y="312"/>
                </a:lnTo>
                <a:lnTo>
                  <a:pt x="276" y="300"/>
                </a:lnTo>
                <a:lnTo>
                  <a:pt x="282" y="288"/>
                </a:lnTo>
                <a:lnTo>
                  <a:pt x="286" y="274"/>
                </a:lnTo>
                <a:lnTo>
                  <a:pt x="288" y="260"/>
                </a:lnTo>
                <a:lnTo>
                  <a:pt x="288" y="260"/>
                </a:lnTo>
                <a:lnTo>
                  <a:pt x="288" y="256"/>
                </a:lnTo>
                <a:lnTo>
                  <a:pt x="288" y="25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6" name="Freeform 4851">
            <a:extLst>
              <a:ext uri="{FF2B5EF4-FFF2-40B4-BE49-F238E27FC236}">
                <a16:creationId xmlns="" xmlns:a16="http://schemas.microsoft.com/office/drawing/2014/main" id="{C2DB1081-4694-4834-B27E-A43D6F85D5E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67323" y="3276600"/>
            <a:ext cx="341053" cy="360000"/>
          </a:xfrm>
          <a:custGeom>
            <a:avLst/>
            <a:gdLst>
              <a:gd name="T0" fmla="*/ 248 w 360"/>
              <a:gd name="T1" fmla="*/ 8 h 380"/>
              <a:gd name="T2" fmla="*/ 274 w 360"/>
              <a:gd name="T3" fmla="*/ 0 h 380"/>
              <a:gd name="T4" fmla="*/ 298 w 360"/>
              <a:gd name="T5" fmla="*/ 28 h 380"/>
              <a:gd name="T6" fmla="*/ 280 w 360"/>
              <a:gd name="T7" fmla="*/ 56 h 380"/>
              <a:gd name="T8" fmla="*/ 258 w 360"/>
              <a:gd name="T9" fmla="*/ 56 h 380"/>
              <a:gd name="T10" fmla="*/ 240 w 360"/>
              <a:gd name="T11" fmla="*/ 28 h 380"/>
              <a:gd name="T12" fmla="*/ 344 w 360"/>
              <a:gd name="T13" fmla="*/ 88 h 380"/>
              <a:gd name="T14" fmla="*/ 288 w 360"/>
              <a:gd name="T15" fmla="*/ 68 h 380"/>
              <a:gd name="T16" fmla="*/ 214 w 360"/>
              <a:gd name="T17" fmla="*/ 70 h 380"/>
              <a:gd name="T18" fmla="*/ 194 w 360"/>
              <a:gd name="T19" fmla="*/ 90 h 380"/>
              <a:gd name="T20" fmla="*/ 224 w 360"/>
              <a:gd name="T21" fmla="*/ 114 h 380"/>
              <a:gd name="T22" fmla="*/ 248 w 360"/>
              <a:gd name="T23" fmla="*/ 166 h 380"/>
              <a:gd name="T24" fmla="*/ 234 w 360"/>
              <a:gd name="T25" fmla="*/ 208 h 380"/>
              <a:gd name="T26" fmla="*/ 278 w 360"/>
              <a:gd name="T27" fmla="*/ 214 h 380"/>
              <a:gd name="T28" fmla="*/ 310 w 360"/>
              <a:gd name="T29" fmla="*/ 244 h 380"/>
              <a:gd name="T30" fmla="*/ 332 w 360"/>
              <a:gd name="T31" fmla="*/ 200 h 380"/>
              <a:gd name="T32" fmla="*/ 348 w 360"/>
              <a:gd name="T33" fmla="*/ 208 h 380"/>
              <a:gd name="T34" fmla="*/ 360 w 360"/>
              <a:gd name="T35" fmla="*/ 190 h 380"/>
              <a:gd name="T36" fmla="*/ 102 w 360"/>
              <a:gd name="T37" fmla="*/ 56 h 380"/>
              <a:gd name="T38" fmla="*/ 120 w 360"/>
              <a:gd name="T39" fmla="*/ 28 h 380"/>
              <a:gd name="T40" fmla="*/ 98 w 360"/>
              <a:gd name="T41" fmla="*/ 0 h 380"/>
              <a:gd name="T42" fmla="*/ 70 w 360"/>
              <a:gd name="T43" fmla="*/ 8 h 380"/>
              <a:gd name="T44" fmla="*/ 62 w 360"/>
              <a:gd name="T45" fmla="*/ 34 h 380"/>
              <a:gd name="T46" fmla="*/ 92 w 360"/>
              <a:gd name="T47" fmla="*/ 58 h 380"/>
              <a:gd name="T48" fmla="*/ 50 w 360"/>
              <a:gd name="T49" fmla="*/ 244 h 380"/>
              <a:gd name="T50" fmla="*/ 74 w 360"/>
              <a:gd name="T51" fmla="*/ 218 h 380"/>
              <a:gd name="T52" fmla="*/ 126 w 360"/>
              <a:gd name="T53" fmla="*/ 208 h 380"/>
              <a:gd name="T54" fmla="*/ 112 w 360"/>
              <a:gd name="T55" fmla="*/ 166 h 380"/>
              <a:gd name="T56" fmla="*/ 128 w 360"/>
              <a:gd name="T57" fmla="*/ 122 h 380"/>
              <a:gd name="T58" fmla="*/ 166 w 360"/>
              <a:gd name="T59" fmla="*/ 90 h 380"/>
              <a:gd name="T60" fmla="*/ 154 w 360"/>
              <a:gd name="T61" fmla="*/ 74 h 380"/>
              <a:gd name="T62" fmla="*/ 72 w 360"/>
              <a:gd name="T63" fmla="*/ 68 h 380"/>
              <a:gd name="T64" fmla="*/ 20 w 360"/>
              <a:gd name="T65" fmla="*/ 80 h 380"/>
              <a:gd name="T66" fmla="*/ 0 w 360"/>
              <a:gd name="T67" fmla="*/ 190 h 380"/>
              <a:gd name="T68" fmla="*/ 12 w 360"/>
              <a:gd name="T69" fmla="*/ 208 h 380"/>
              <a:gd name="T70" fmla="*/ 28 w 360"/>
              <a:gd name="T71" fmla="*/ 200 h 380"/>
              <a:gd name="T72" fmla="*/ 170 w 360"/>
              <a:gd name="T73" fmla="*/ 118 h 380"/>
              <a:gd name="T74" fmla="*/ 136 w 360"/>
              <a:gd name="T75" fmla="*/ 146 h 380"/>
              <a:gd name="T76" fmla="*/ 136 w 360"/>
              <a:gd name="T77" fmla="*/ 184 h 380"/>
              <a:gd name="T78" fmla="*/ 170 w 360"/>
              <a:gd name="T79" fmla="*/ 214 h 380"/>
              <a:gd name="T80" fmla="*/ 208 w 360"/>
              <a:gd name="T81" fmla="*/ 206 h 380"/>
              <a:gd name="T82" fmla="*/ 228 w 360"/>
              <a:gd name="T83" fmla="*/ 166 h 380"/>
              <a:gd name="T84" fmla="*/ 214 w 360"/>
              <a:gd name="T85" fmla="*/ 132 h 380"/>
              <a:gd name="T86" fmla="*/ 296 w 360"/>
              <a:gd name="T87" fmla="*/ 260 h 380"/>
              <a:gd name="T88" fmla="*/ 288 w 360"/>
              <a:gd name="T89" fmla="*/ 246 h 380"/>
              <a:gd name="T90" fmla="*/ 180 w 360"/>
              <a:gd name="T91" fmla="*/ 278 h 380"/>
              <a:gd name="T92" fmla="*/ 82 w 360"/>
              <a:gd name="T93" fmla="*/ 236 h 380"/>
              <a:gd name="T94" fmla="*/ 64 w 360"/>
              <a:gd name="T95" fmla="*/ 260 h 380"/>
              <a:gd name="T96" fmla="*/ 106 w 360"/>
              <a:gd name="T97" fmla="*/ 304 h 380"/>
              <a:gd name="T98" fmla="*/ 146 w 360"/>
              <a:gd name="T99" fmla="*/ 378 h 380"/>
              <a:gd name="T100" fmla="*/ 214 w 360"/>
              <a:gd name="T101" fmla="*/ 378 h 380"/>
              <a:gd name="T102" fmla="*/ 264 w 360"/>
              <a:gd name="T103" fmla="*/ 36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0" h="380">
                <a:moveTo>
                  <a:pt x="240" y="28"/>
                </a:moveTo>
                <a:lnTo>
                  <a:pt x="240" y="28"/>
                </a:lnTo>
                <a:lnTo>
                  <a:pt x="240" y="22"/>
                </a:lnTo>
                <a:lnTo>
                  <a:pt x="242" y="18"/>
                </a:lnTo>
                <a:lnTo>
                  <a:pt x="248" y="8"/>
                </a:lnTo>
                <a:lnTo>
                  <a:pt x="258" y="2"/>
                </a:lnTo>
                <a:lnTo>
                  <a:pt x="262" y="0"/>
                </a:lnTo>
                <a:lnTo>
                  <a:pt x="268" y="0"/>
                </a:lnTo>
                <a:lnTo>
                  <a:pt x="268" y="0"/>
                </a:lnTo>
                <a:lnTo>
                  <a:pt x="274" y="0"/>
                </a:lnTo>
                <a:lnTo>
                  <a:pt x="280" y="2"/>
                </a:lnTo>
                <a:lnTo>
                  <a:pt x="290" y="8"/>
                </a:lnTo>
                <a:lnTo>
                  <a:pt x="296" y="18"/>
                </a:lnTo>
                <a:lnTo>
                  <a:pt x="298" y="22"/>
                </a:lnTo>
                <a:lnTo>
                  <a:pt x="298" y="28"/>
                </a:lnTo>
                <a:lnTo>
                  <a:pt x="298" y="28"/>
                </a:lnTo>
                <a:lnTo>
                  <a:pt x="298" y="34"/>
                </a:lnTo>
                <a:lnTo>
                  <a:pt x="296" y="40"/>
                </a:lnTo>
                <a:lnTo>
                  <a:pt x="290" y="50"/>
                </a:lnTo>
                <a:lnTo>
                  <a:pt x="280" y="56"/>
                </a:lnTo>
                <a:lnTo>
                  <a:pt x="274" y="58"/>
                </a:lnTo>
                <a:lnTo>
                  <a:pt x="268" y="58"/>
                </a:lnTo>
                <a:lnTo>
                  <a:pt x="268" y="58"/>
                </a:lnTo>
                <a:lnTo>
                  <a:pt x="262" y="58"/>
                </a:lnTo>
                <a:lnTo>
                  <a:pt x="258" y="56"/>
                </a:lnTo>
                <a:lnTo>
                  <a:pt x="248" y="50"/>
                </a:lnTo>
                <a:lnTo>
                  <a:pt x="242" y="40"/>
                </a:lnTo>
                <a:lnTo>
                  <a:pt x="240" y="34"/>
                </a:lnTo>
                <a:lnTo>
                  <a:pt x="240" y="28"/>
                </a:lnTo>
                <a:lnTo>
                  <a:pt x="240" y="28"/>
                </a:lnTo>
                <a:close/>
                <a:moveTo>
                  <a:pt x="360" y="190"/>
                </a:moveTo>
                <a:lnTo>
                  <a:pt x="344" y="90"/>
                </a:lnTo>
                <a:lnTo>
                  <a:pt x="344" y="90"/>
                </a:lnTo>
                <a:lnTo>
                  <a:pt x="344" y="88"/>
                </a:lnTo>
                <a:lnTo>
                  <a:pt x="344" y="88"/>
                </a:lnTo>
                <a:lnTo>
                  <a:pt x="340" y="80"/>
                </a:lnTo>
                <a:lnTo>
                  <a:pt x="332" y="74"/>
                </a:lnTo>
                <a:lnTo>
                  <a:pt x="324" y="70"/>
                </a:lnTo>
                <a:lnTo>
                  <a:pt x="314" y="68"/>
                </a:lnTo>
                <a:lnTo>
                  <a:pt x="288" y="68"/>
                </a:lnTo>
                <a:lnTo>
                  <a:pt x="270" y="102"/>
                </a:lnTo>
                <a:lnTo>
                  <a:pt x="250" y="68"/>
                </a:lnTo>
                <a:lnTo>
                  <a:pt x="222" y="68"/>
                </a:lnTo>
                <a:lnTo>
                  <a:pt x="222" y="68"/>
                </a:lnTo>
                <a:lnTo>
                  <a:pt x="214" y="70"/>
                </a:lnTo>
                <a:lnTo>
                  <a:pt x="206" y="74"/>
                </a:lnTo>
                <a:lnTo>
                  <a:pt x="198" y="80"/>
                </a:lnTo>
                <a:lnTo>
                  <a:pt x="194" y="88"/>
                </a:lnTo>
                <a:lnTo>
                  <a:pt x="194" y="88"/>
                </a:lnTo>
                <a:lnTo>
                  <a:pt x="194" y="90"/>
                </a:lnTo>
                <a:lnTo>
                  <a:pt x="192" y="98"/>
                </a:lnTo>
                <a:lnTo>
                  <a:pt x="192" y="98"/>
                </a:lnTo>
                <a:lnTo>
                  <a:pt x="204" y="102"/>
                </a:lnTo>
                <a:lnTo>
                  <a:pt x="214" y="106"/>
                </a:lnTo>
                <a:lnTo>
                  <a:pt x="224" y="114"/>
                </a:lnTo>
                <a:lnTo>
                  <a:pt x="232" y="122"/>
                </a:lnTo>
                <a:lnTo>
                  <a:pt x="240" y="132"/>
                </a:lnTo>
                <a:lnTo>
                  <a:pt x="244" y="142"/>
                </a:lnTo>
                <a:lnTo>
                  <a:pt x="248" y="154"/>
                </a:lnTo>
                <a:lnTo>
                  <a:pt x="248" y="166"/>
                </a:lnTo>
                <a:lnTo>
                  <a:pt x="248" y="166"/>
                </a:lnTo>
                <a:lnTo>
                  <a:pt x="248" y="178"/>
                </a:lnTo>
                <a:lnTo>
                  <a:pt x="246" y="188"/>
                </a:lnTo>
                <a:lnTo>
                  <a:pt x="240" y="198"/>
                </a:lnTo>
                <a:lnTo>
                  <a:pt x="234" y="208"/>
                </a:lnTo>
                <a:lnTo>
                  <a:pt x="250" y="208"/>
                </a:lnTo>
                <a:lnTo>
                  <a:pt x="250" y="208"/>
                </a:lnTo>
                <a:lnTo>
                  <a:pt x="260" y="208"/>
                </a:lnTo>
                <a:lnTo>
                  <a:pt x="270" y="210"/>
                </a:lnTo>
                <a:lnTo>
                  <a:pt x="278" y="214"/>
                </a:lnTo>
                <a:lnTo>
                  <a:pt x="286" y="218"/>
                </a:lnTo>
                <a:lnTo>
                  <a:pt x="294" y="222"/>
                </a:lnTo>
                <a:lnTo>
                  <a:pt x="300" y="228"/>
                </a:lnTo>
                <a:lnTo>
                  <a:pt x="306" y="236"/>
                </a:lnTo>
                <a:lnTo>
                  <a:pt x="310" y="244"/>
                </a:lnTo>
                <a:lnTo>
                  <a:pt x="308" y="118"/>
                </a:lnTo>
                <a:lnTo>
                  <a:pt x="318" y="118"/>
                </a:lnTo>
                <a:lnTo>
                  <a:pt x="330" y="196"/>
                </a:lnTo>
                <a:lnTo>
                  <a:pt x="330" y="196"/>
                </a:lnTo>
                <a:lnTo>
                  <a:pt x="332" y="200"/>
                </a:lnTo>
                <a:lnTo>
                  <a:pt x="336" y="204"/>
                </a:lnTo>
                <a:lnTo>
                  <a:pt x="340" y="208"/>
                </a:lnTo>
                <a:lnTo>
                  <a:pt x="346" y="208"/>
                </a:lnTo>
                <a:lnTo>
                  <a:pt x="346" y="208"/>
                </a:lnTo>
                <a:lnTo>
                  <a:pt x="348" y="208"/>
                </a:lnTo>
                <a:lnTo>
                  <a:pt x="348" y="208"/>
                </a:lnTo>
                <a:lnTo>
                  <a:pt x="354" y="206"/>
                </a:lnTo>
                <a:lnTo>
                  <a:pt x="358" y="202"/>
                </a:lnTo>
                <a:lnTo>
                  <a:pt x="360" y="196"/>
                </a:lnTo>
                <a:lnTo>
                  <a:pt x="360" y="190"/>
                </a:lnTo>
                <a:lnTo>
                  <a:pt x="360" y="190"/>
                </a:lnTo>
                <a:close/>
                <a:moveTo>
                  <a:pt x="92" y="58"/>
                </a:moveTo>
                <a:lnTo>
                  <a:pt x="92" y="58"/>
                </a:lnTo>
                <a:lnTo>
                  <a:pt x="98" y="58"/>
                </a:lnTo>
                <a:lnTo>
                  <a:pt x="102" y="56"/>
                </a:lnTo>
                <a:lnTo>
                  <a:pt x="112" y="50"/>
                </a:lnTo>
                <a:lnTo>
                  <a:pt x="118" y="40"/>
                </a:lnTo>
                <a:lnTo>
                  <a:pt x="120" y="34"/>
                </a:lnTo>
                <a:lnTo>
                  <a:pt x="120" y="28"/>
                </a:lnTo>
                <a:lnTo>
                  <a:pt x="120" y="28"/>
                </a:lnTo>
                <a:lnTo>
                  <a:pt x="120" y="22"/>
                </a:lnTo>
                <a:lnTo>
                  <a:pt x="118" y="18"/>
                </a:lnTo>
                <a:lnTo>
                  <a:pt x="112" y="8"/>
                </a:lnTo>
                <a:lnTo>
                  <a:pt x="102" y="2"/>
                </a:lnTo>
                <a:lnTo>
                  <a:pt x="98" y="0"/>
                </a:lnTo>
                <a:lnTo>
                  <a:pt x="92" y="0"/>
                </a:lnTo>
                <a:lnTo>
                  <a:pt x="92" y="0"/>
                </a:lnTo>
                <a:lnTo>
                  <a:pt x="86" y="0"/>
                </a:lnTo>
                <a:lnTo>
                  <a:pt x="80" y="2"/>
                </a:lnTo>
                <a:lnTo>
                  <a:pt x="70" y="8"/>
                </a:lnTo>
                <a:lnTo>
                  <a:pt x="64" y="18"/>
                </a:lnTo>
                <a:lnTo>
                  <a:pt x="62" y="22"/>
                </a:lnTo>
                <a:lnTo>
                  <a:pt x="62" y="28"/>
                </a:lnTo>
                <a:lnTo>
                  <a:pt x="62" y="28"/>
                </a:lnTo>
                <a:lnTo>
                  <a:pt x="62" y="34"/>
                </a:lnTo>
                <a:lnTo>
                  <a:pt x="64" y="40"/>
                </a:lnTo>
                <a:lnTo>
                  <a:pt x="70" y="50"/>
                </a:lnTo>
                <a:lnTo>
                  <a:pt x="80" y="56"/>
                </a:lnTo>
                <a:lnTo>
                  <a:pt x="86" y="58"/>
                </a:lnTo>
                <a:lnTo>
                  <a:pt x="92" y="58"/>
                </a:lnTo>
                <a:lnTo>
                  <a:pt x="92" y="58"/>
                </a:lnTo>
                <a:close/>
                <a:moveTo>
                  <a:pt x="30" y="196"/>
                </a:moveTo>
                <a:lnTo>
                  <a:pt x="42" y="118"/>
                </a:lnTo>
                <a:lnTo>
                  <a:pt x="52" y="118"/>
                </a:lnTo>
                <a:lnTo>
                  <a:pt x="50" y="244"/>
                </a:lnTo>
                <a:lnTo>
                  <a:pt x="50" y="244"/>
                </a:lnTo>
                <a:lnTo>
                  <a:pt x="54" y="236"/>
                </a:lnTo>
                <a:lnTo>
                  <a:pt x="60" y="228"/>
                </a:lnTo>
                <a:lnTo>
                  <a:pt x="66" y="222"/>
                </a:lnTo>
                <a:lnTo>
                  <a:pt x="74" y="218"/>
                </a:lnTo>
                <a:lnTo>
                  <a:pt x="82" y="214"/>
                </a:lnTo>
                <a:lnTo>
                  <a:pt x="90" y="210"/>
                </a:lnTo>
                <a:lnTo>
                  <a:pt x="100" y="208"/>
                </a:lnTo>
                <a:lnTo>
                  <a:pt x="110" y="208"/>
                </a:lnTo>
                <a:lnTo>
                  <a:pt x="126" y="208"/>
                </a:lnTo>
                <a:lnTo>
                  <a:pt x="126" y="208"/>
                </a:lnTo>
                <a:lnTo>
                  <a:pt x="120" y="198"/>
                </a:lnTo>
                <a:lnTo>
                  <a:pt x="114" y="188"/>
                </a:lnTo>
                <a:lnTo>
                  <a:pt x="112" y="178"/>
                </a:lnTo>
                <a:lnTo>
                  <a:pt x="112" y="166"/>
                </a:lnTo>
                <a:lnTo>
                  <a:pt x="112" y="166"/>
                </a:lnTo>
                <a:lnTo>
                  <a:pt x="112" y="154"/>
                </a:lnTo>
                <a:lnTo>
                  <a:pt x="116" y="142"/>
                </a:lnTo>
                <a:lnTo>
                  <a:pt x="120" y="132"/>
                </a:lnTo>
                <a:lnTo>
                  <a:pt x="128" y="122"/>
                </a:lnTo>
                <a:lnTo>
                  <a:pt x="136" y="114"/>
                </a:lnTo>
                <a:lnTo>
                  <a:pt x="146" y="106"/>
                </a:lnTo>
                <a:lnTo>
                  <a:pt x="156" y="102"/>
                </a:lnTo>
                <a:lnTo>
                  <a:pt x="168" y="98"/>
                </a:lnTo>
                <a:lnTo>
                  <a:pt x="166" y="90"/>
                </a:lnTo>
                <a:lnTo>
                  <a:pt x="166" y="90"/>
                </a:lnTo>
                <a:lnTo>
                  <a:pt x="166" y="88"/>
                </a:lnTo>
                <a:lnTo>
                  <a:pt x="166" y="88"/>
                </a:lnTo>
                <a:lnTo>
                  <a:pt x="162" y="80"/>
                </a:lnTo>
                <a:lnTo>
                  <a:pt x="154" y="74"/>
                </a:lnTo>
                <a:lnTo>
                  <a:pt x="146" y="70"/>
                </a:lnTo>
                <a:lnTo>
                  <a:pt x="138" y="68"/>
                </a:lnTo>
                <a:lnTo>
                  <a:pt x="110" y="68"/>
                </a:lnTo>
                <a:lnTo>
                  <a:pt x="90" y="102"/>
                </a:lnTo>
                <a:lnTo>
                  <a:pt x="72" y="68"/>
                </a:lnTo>
                <a:lnTo>
                  <a:pt x="46" y="68"/>
                </a:lnTo>
                <a:lnTo>
                  <a:pt x="46" y="68"/>
                </a:lnTo>
                <a:lnTo>
                  <a:pt x="36" y="70"/>
                </a:lnTo>
                <a:lnTo>
                  <a:pt x="28" y="74"/>
                </a:lnTo>
                <a:lnTo>
                  <a:pt x="20" y="80"/>
                </a:lnTo>
                <a:lnTo>
                  <a:pt x="16" y="88"/>
                </a:lnTo>
                <a:lnTo>
                  <a:pt x="16" y="88"/>
                </a:lnTo>
                <a:lnTo>
                  <a:pt x="16" y="90"/>
                </a:lnTo>
                <a:lnTo>
                  <a:pt x="0" y="190"/>
                </a:lnTo>
                <a:lnTo>
                  <a:pt x="0" y="190"/>
                </a:lnTo>
                <a:lnTo>
                  <a:pt x="0" y="196"/>
                </a:lnTo>
                <a:lnTo>
                  <a:pt x="2" y="202"/>
                </a:lnTo>
                <a:lnTo>
                  <a:pt x="6" y="206"/>
                </a:lnTo>
                <a:lnTo>
                  <a:pt x="12" y="208"/>
                </a:lnTo>
                <a:lnTo>
                  <a:pt x="12" y="208"/>
                </a:lnTo>
                <a:lnTo>
                  <a:pt x="14" y="208"/>
                </a:lnTo>
                <a:lnTo>
                  <a:pt x="14" y="208"/>
                </a:lnTo>
                <a:lnTo>
                  <a:pt x="20" y="208"/>
                </a:lnTo>
                <a:lnTo>
                  <a:pt x="24" y="204"/>
                </a:lnTo>
                <a:lnTo>
                  <a:pt x="28" y="200"/>
                </a:lnTo>
                <a:lnTo>
                  <a:pt x="30" y="196"/>
                </a:lnTo>
                <a:lnTo>
                  <a:pt x="30" y="196"/>
                </a:lnTo>
                <a:close/>
                <a:moveTo>
                  <a:pt x="180" y="118"/>
                </a:moveTo>
                <a:lnTo>
                  <a:pt x="180" y="118"/>
                </a:lnTo>
                <a:lnTo>
                  <a:pt x="170" y="118"/>
                </a:lnTo>
                <a:lnTo>
                  <a:pt x="162" y="120"/>
                </a:lnTo>
                <a:lnTo>
                  <a:pt x="152" y="126"/>
                </a:lnTo>
                <a:lnTo>
                  <a:pt x="146" y="132"/>
                </a:lnTo>
                <a:lnTo>
                  <a:pt x="140" y="138"/>
                </a:lnTo>
                <a:lnTo>
                  <a:pt x="136" y="146"/>
                </a:lnTo>
                <a:lnTo>
                  <a:pt x="132" y="156"/>
                </a:lnTo>
                <a:lnTo>
                  <a:pt x="132" y="166"/>
                </a:lnTo>
                <a:lnTo>
                  <a:pt x="132" y="166"/>
                </a:lnTo>
                <a:lnTo>
                  <a:pt x="132" y="176"/>
                </a:lnTo>
                <a:lnTo>
                  <a:pt x="136" y="184"/>
                </a:lnTo>
                <a:lnTo>
                  <a:pt x="140" y="194"/>
                </a:lnTo>
                <a:lnTo>
                  <a:pt x="146" y="200"/>
                </a:lnTo>
                <a:lnTo>
                  <a:pt x="152" y="206"/>
                </a:lnTo>
                <a:lnTo>
                  <a:pt x="162" y="210"/>
                </a:lnTo>
                <a:lnTo>
                  <a:pt x="170" y="214"/>
                </a:lnTo>
                <a:lnTo>
                  <a:pt x="180" y="214"/>
                </a:lnTo>
                <a:lnTo>
                  <a:pt x="180" y="214"/>
                </a:lnTo>
                <a:lnTo>
                  <a:pt x="190" y="214"/>
                </a:lnTo>
                <a:lnTo>
                  <a:pt x="200" y="210"/>
                </a:lnTo>
                <a:lnTo>
                  <a:pt x="208" y="206"/>
                </a:lnTo>
                <a:lnTo>
                  <a:pt x="214" y="200"/>
                </a:lnTo>
                <a:lnTo>
                  <a:pt x="220" y="194"/>
                </a:lnTo>
                <a:lnTo>
                  <a:pt x="224" y="184"/>
                </a:lnTo>
                <a:lnTo>
                  <a:pt x="228" y="176"/>
                </a:lnTo>
                <a:lnTo>
                  <a:pt x="228" y="166"/>
                </a:lnTo>
                <a:lnTo>
                  <a:pt x="228" y="166"/>
                </a:lnTo>
                <a:lnTo>
                  <a:pt x="228" y="156"/>
                </a:lnTo>
                <a:lnTo>
                  <a:pt x="224" y="146"/>
                </a:lnTo>
                <a:lnTo>
                  <a:pt x="220" y="138"/>
                </a:lnTo>
                <a:lnTo>
                  <a:pt x="214" y="132"/>
                </a:lnTo>
                <a:lnTo>
                  <a:pt x="208" y="126"/>
                </a:lnTo>
                <a:lnTo>
                  <a:pt x="200" y="120"/>
                </a:lnTo>
                <a:lnTo>
                  <a:pt x="190" y="118"/>
                </a:lnTo>
                <a:lnTo>
                  <a:pt x="180" y="118"/>
                </a:lnTo>
                <a:close/>
                <a:moveTo>
                  <a:pt x="296" y="260"/>
                </a:moveTo>
                <a:lnTo>
                  <a:pt x="296" y="260"/>
                </a:lnTo>
                <a:lnTo>
                  <a:pt x="294" y="258"/>
                </a:lnTo>
                <a:lnTo>
                  <a:pt x="294" y="258"/>
                </a:lnTo>
                <a:lnTo>
                  <a:pt x="292" y="252"/>
                </a:lnTo>
                <a:lnTo>
                  <a:pt x="288" y="246"/>
                </a:lnTo>
                <a:lnTo>
                  <a:pt x="278" y="236"/>
                </a:lnTo>
                <a:lnTo>
                  <a:pt x="266" y="230"/>
                </a:lnTo>
                <a:lnTo>
                  <a:pt x="250" y="228"/>
                </a:lnTo>
                <a:lnTo>
                  <a:pt x="210" y="228"/>
                </a:lnTo>
                <a:lnTo>
                  <a:pt x="180" y="278"/>
                </a:lnTo>
                <a:lnTo>
                  <a:pt x="150" y="228"/>
                </a:lnTo>
                <a:lnTo>
                  <a:pt x="110" y="228"/>
                </a:lnTo>
                <a:lnTo>
                  <a:pt x="110" y="228"/>
                </a:lnTo>
                <a:lnTo>
                  <a:pt x="94" y="230"/>
                </a:lnTo>
                <a:lnTo>
                  <a:pt x="82" y="236"/>
                </a:lnTo>
                <a:lnTo>
                  <a:pt x="72" y="246"/>
                </a:lnTo>
                <a:lnTo>
                  <a:pt x="68" y="252"/>
                </a:lnTo>
                <a:lnTo>
                  <a:pt x="66" y="258"/>
                </a:lnTo>
                <a:lnTo>
                  <a:pt x="66" y="258"/>
                </a:lnTo>
                <a:lnTo>
                  <a:pt x="64" y="260"/>
                </a:lnTo>
                <a:lnTo>
                  <a:pt x="52" y="336"/>
                </a:lnTo>
                <a:lnTo>
                  <a:pt x="52" y="336"/>
                </a:lnTo>
                <a:lnTo>
                  <a:pt x="72" y="352"/>
                </a:lnTo>
                <a:lnTo>
                  <a:pt x="96" y="362"/>
                </a:lnTo>
                <a:lnTo>
                  <a:pt x="106" y="304"/>
                </a:lnTo>
                <a:lnTo>
                  <a:pt x="118" y="304"/>
                </a:lnTo>
                <a:lnTo>
                  <a:pt x="114" y="370"/>
                </a:lnTo>
                <a:lnTo>
                  <a:pt x="114" y="370"/>
                </a:lnTo>
                <a:lnTo>
                  <a:pt x="130" y="374"/>
                </a:lnTo>
                <a:lnTo>
                  <a:pt x="146" y="378"/>
                </a:lnTo>
                <a:lnTo>
                  <a:pt x="162" y="380"/>
                </a:lnTo>
                <a:lnTo>
                  <a:pt x="180" y="380"/>
                </a:lnTo>
                <a:lnTo>
                  <a:pt x="180" y="380"/>
                </a:lnTo>
                <a:lnTo>
                  <a:pt x="196" y="380"/>
                </a:lnTo>
                <a:lnTo>
                  <a:pt x="214" y="378"/>
                </a:lnTo>
                <a:lnTo>
                  <a:pt x="230" y="374"/>
                </a:lnTo>
                <a:lnTo>
                  <a:pt x="246" y="370"/>
                </a:lnTo>
                <a:lnTo>
                  <a:pt x="242" y="304"/>
                </a:lnTo>
                <a:lnTo>
                  <a:pt x="254" y="304"/>
                </a:lnTo>
                <a:lnTo>
                  <a:pt x="264" y="362"/>
                </a:lnTo>
                <a:lnTo>
                  <a:pt x="264" y="362"/>
                </a:lnTo>
                <a:lnTo>
                  <a:pt x="288" y="350"/>
                </a:lnTo>
                <a:lnTo>
                  <a:pt x="308" y="336"/>
                </a:lnTo>
                <a:lnTo>
                  <a:pt x="296" y="26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7" name="Group 56">
            <a:extLst>
              <a:ext uri="{FF2B5EF4-FFF2-40B4-BE49-F238E27FC236}">
                <a16:creationId xmlns="" xmlns:a16="http://schemas.microsoft.com/office/drawing/2014/main" id="{80170AF6-BBFF-4387-A7B9-64B99F529940}"/>
              </a:ext>
            </a:extLst>
          </p:cNvPr>
          <p:cNvGrpSpPr>
            <a:grpSpLocks noChangeAspect="1"/>
          </p:cNvGrpSpPr>
          <p:nvPr/>
        </p:nvGrpSpPr>
        <p:grpSpPr>
          <a:xfrm>
            <a:off x="4424530" y="4197886"/>
            <a:ext cx="426639" cy="221714"/>
            <a:chOff x="6397625" y="3684588"/>
            <a:chExt cx="1169988" cy="608012"/>
          </a:xfrm>
          <a:solidFill>
            <a:srgbClr val="0070C0"/>
          </a:solidFill>
        </p:grpSpPr>
        <p:sp>
          <p:nvSpPr>
            <p:cNvPr id="58" name="Freeform 55">
              <a:extLst>
                <a:ext uri="{FF2B5EF4-FFF2-40B4-BE49-F238E27FC236}">
                  <a16:creationId xmlns="" xmlns:a16="http://schemas.microsoft.com/office/drawing/2014/main" id="{A8A2608A-A251-48DB-AD5E-2BCA24891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0051" y="3684588"/>
              <a:ext cx="468312" cy="608012"/>
            </a:xfrm>
            <a:custGeom>
              <a:avLst/>
              <a:gdLst>
                <a:gd name="T0" fmla="*/ 0 w 295"/>
                <a:gd name="T1" fmla="*/ 0 h 383"/>
                <a:gd name="T2" fmla="*/ 201 w 295"/>
                <a:gd name="T3" fmla="*/ 0 h 383"/>
                <a:gd name="T4" fmla="*/ 295 w 295"/>
                <a:gd name="T5" fmla="*/ 192 h 383"/>
                <a:gd name="T6" fmla="*/ 201 w 295"/>
                <a:gd name="T7" fmla="*/ 383 h 383"/>
                <a:gd name="T8" fmla="*/ 0 w 295"/>
                <a:gd name="T9" fmla="*/ 383 h 383"/>
                <a:gd name="T10" fmla="*/ 92 w 295"/>
                <a:gd name="T11" fmla="*/ 192 h 383"/>
                <a:gd name="T12" fmla="*/ 0 w 295"/>
                <a:gd name="T13" fmla="*/ 0 h 383"/>
                <a:gd name="T14" fmla="*/ 0 w 295"/>
                <a:gd name="T15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5" h="383">
                  <a:moveTo>
                    <a:pt x="0" y="0"/>
                  </a:moveTo>
                  <a:lnTo>
                    <a:pt x="201" y="0"/>
                  </a:lnTo>
                  <a:lnTo>
                    <a:pt x="295" y="192"/>
                  </a:lnTo>
                  <a:lnTo>
                    <a:pt x="201" y="383"/>
                  </a:lnTo>
                  <a:lnTo>
                    <a:pt x="0" y="383"/>
                  </a:lnTo>
                  <a:lnTo>
                    <a:pt x="92" y="19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0817" tIns="50408" rIns="100817" bIns="50408" numCol="1" anchor="t" anchorCtr="0" compatLnSpc="1">
              <a:prstTxWarp prst="textNoShape">
                <a:avLst/>
              </a:prstTxWarp>
            </a:bodyPr>
            <a:lstStyle/>
            <a:p>
              <a:endParaRPr lang="en-GB" sz="2205">
                <a:solidFill>
                  <a:srgbClr val="000000"/>
                </a:solidFill>
              </a:endParaRPr>
            </a:p>
          </p:txBody>
        </p:sp>
        <p:sp>
          <p:nvSpPr>
            <p:cNvPr id="59" name="Freeform 56">
              <a:extLst>
                <a:ext uri="{FF2B5EF4-FFF2-40B4-BE49-F238E27FC236}">
                  <a16:creationId xmlns="" xmlns:a16="http://schemas.microsoft.com/office/drawing/2014/main" id="{8CC4D568-1ED0-47E9-B2DA-C7E91F518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9300" y="3684588"/>
              <a:ext cx="468313" cy="608012"/>
            </a:xfrm>
            <a:custGeom>
              <a:avLst/>
              <a:gdLst>
                <a:gd name="T0" fmla="*/ 0 w 295"/>
                <a:gd name="T1" fmla="*/ 0 h 383"/>
                <a:gd name="T2" fmla="*/ 200 w 295"/>
                <a:gd name="T3" fmla="*/ 0 h 383"/>
                <a:gd name="T4" fmla="*/ 295 w 295"/>
                <a:gd name="T5" fmla="*/ 192 h 383"/>
                <a:gd name="T6" fmla="*/ 200 w 295"/>
                <a:gd name="T7" fmla="*/ 383 h 383"/>
                <a:gd name="T8" fmla="*/ 0 w 295"/>
                <a:gd name="T9" fmla="*/ 383 h 383"/>
                <a:gd name="T10" fmla="*/ 94 w 295"/>
                <a:gd name="T11" fmla="*/ 192 h 383"/>
                <a:gd name="T12" fmla="*/ 0 w 295"/>
                <a:gd name="T13" fmla="*/ 0 h 383"/>
                <a:gd name="T14" fmla="*/ 0 w 295"/>
                <a:gd name="T15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5" h="383">
                  <a:moveTo>
                    <a:pt x="0" y="0"/>
                  </a:moveTo>
                  <a:lnTo>
                    <a:pt x="200" y="0"/>
                  </a:lnTo>
                  <a:lnTo>
                    <a:pt x="295" y="192"/>
                  </a:lnTo>
                  <a:lnTo>
                    <a:pt x="200" y="383"/>
                  </a:lnTo>
                  <a:lnTo>
                    <a:pt x="0" y="383"/>
                  </a:lnTo>
                  <a:lnTo>
                    <a:pt x="94" y="19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0817" tIns="50408" rIns="100817" bIns="50408" numCol="1" anchor="t" anchorCtr="0" compatLnSpc="1">
              <a:prstTxWarp prst="textNoShape">
                <a:avLst/>
              </a:prstTxWarp>
            </a:bodyPr>
            <a:lstStyle/>
            <a:p>
              <a:endParaRPr lang="en-GB" sz="2205">
                <a:solidFill>
                  <a:srgbClr val="000000"/>
                </a:solidFill>
              </a:endParaRPr>
            </a:p>
          </p:txBody>
        </p:sp>
        <p:sp>
          <p:nvSpPr>
            <p:cNvPr id="60" name="Freeform 57">
              <a:extLst>
                <a:ext uri="{FF2B5EF4-FFF2-40B4-BE49-F238E27FC236}">
                  <a16:creationId xmlns="" xmlns:a16="http://schemas.microsoft.com/office/drawing/2014/main" id="{2BC9FF43-6EEC-4F60-864C-3F615B459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7625" y="3684588"/>
              <a:ext cx="468313" cy="608012"/>
            </a:xfrm>
            <a:custGeom>
              <a:avLst/>
              <a:gdLst>
                <a:gd name="T0" fmla="*/ 0 w 295"/>
                <a:gd name="T1" fmla="*/ 0 h 383"/>
                <a:gd name="T2" fmla="*/ 201 w 295"/>
                <a:gd name="T3" fmla="*/ 0 h 383"/>
                <a:gd name="T4" fmla="*/ 295 w 295"/>
                <a:gd name="T5" fmla="*/ 192 h 383"/>
                <a:gd name="T6" fmla="*/ 201 w 295"/>
                <a:gd name="T7" fmla="*/ 383 h 383"/>
                <a:gd name="T8" fmla="*/ 0 w 295"/>
                <a:gd name="T9" fmla="*/ 383 h 383"/>
                <a:gd name="T10" fmla="*/ 94 w 295"/>
                <a:gd name="T11" fmla="*/ 192 h 383"/>
                <a:gd name="T12" fmla="*/ 0 w 295"/>
                <a:gd name="T13" fmla="*/ 0 h 383"/>
                <a:gd name="T14" fmla="*/ 0 w 295"/>
                <a:gd name="T15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5" h="383">
                  <a:moveTo>
                    <a:pt x="0" y="0"/>
                  </a:moveTo>
                  <a:lnTo>
                    <a:pt x="201" y="0"/>
                  </a:lnTo>
                  <a:lnTo>
                    <a:pt x="295" y="192"/>
                  </a:lnTo>
                  <a:lnTo>
                    <a:pt x="201" y="383"/>
                  </a:lnTo>
                  <a:lnTo>
                    <a:pt x="0" y="383"/>
                  </a:lnTo>
                  <a:lnTo>
                    <a:pt x="94" y="19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00817" tIns="50408" rIns="100817" bIns="50408" numCol="1" anchor="t" anchorCtr="0" compatLnSpc="1">
              <a:prstTxWarp prst="textNoShape">
                <a:avLst/>
              </a:prstTxWarp>
            </a:bodyPr>
            <a:lstStyle/>
            <a:p>
              <a:endParaRPr lang="en-GB" sz="2205">
                <a:solidFill>
                  <a:srgbClr val="000000"/>
                </a:solidFill>
              </a:endParaRPr>
            </a:p>
          </p:txBody>
        </p:sp>
      </p:grpSp>
      <p:sp>
        <p:nvSpPr>
          <p:cNvPr id="61" name="Freeform 4803">
            <a:extLst>
              <a:ext uri="{FF2B5EF4-FFF2-40B4-BE49-F238E27FC236}">
                <a16:creationId xmlns="" xmlns:a16="http://schemas.microsoft.com/office/drawing/2014/main" id="{0114AD8F-C70B-40E8-9E29-361F3EB782F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39849" y="5578826"/>
            <a:ext cx="396000" cy="288574"/>
          </a:xfrm>
          <a:custGeom>
            <a:avLst/>
            <a:gdLst>
              <a:gd name="T0" fmla="*/ 372 w 376"/>
              <a:gd name="T1" fmla="*/ 98 h 274"/>
              <a:gd name="T2" fmla="*/ 344 w 376"/>
              <a:gd name="T3" fmla="*/ 74 h 274"/>
              <a:gd name="T4" fmla="*/ 334 w 376"/>
              <a:gd name="T5" fmla="*/ 68 h 274"/>
              <a:gd name="T6" fmla="*/ 254 w 376"/>
              <a:gd name="T7" fmla="*/ 80 h 274"/>
              <a:gd name="T8" fmla="*/ 210 w 376"/>
              <a:gd name="T9" fmla="*/ 68 h 274"/>
              <a:gd name="T10" fmla="*/ 6 w 376"/>
              <a:gd name="T11" fmla="*/ 136 h 274"/>
              <a:gd name="T12" fmla="*/ 4 w 376"/>
              <a:gd name="T13" fmla="*/ 170 h 274"/>
              <a:gd name="T14" fmla="*/ 30 w 376"/>
              <a:gd name="T15" fmla="*/ 194 h 274"/>
              <a:gd name="T16" fmla="*/ 4 w 376"/>
              <a:gd name="T17" fmla="*/ 220 h 274"/>
              <a:gd name="T18" fmla="*/ 198 w 376"/>
              <a:gd name="T19" fmla="*/ 250 h 274"/>
              <a:gd name="T20" fmla="*/ 272 w 376"/>
              <a:gd name="T21" fmla="*/ 274 h 274"/>
              <a:gd name="T22" fmla="*/ 346 w 376"/>
              <a:gd name="T23" fmla="*/ 246 h 274"/>
              <a:gd name="T24" fmla="*/ 322 w 376"/>
              <a:gd name="T25" fmla="*/ 252 h 274"/>
              <a:gd name="T26" fmla="*/ 220 w 376"/>
              <a:gd name="T27" fmla="*/ 252 h 274"/>
              <a:gd name="T28" fmla="*/ 196 w 376"/>
              <a:gd name="T29" fmla="*/ 232 h 274"/>
              <a:gd name="T30" fmla="*/ 148 w 376"/>
              <a:gd name="T31" fmla="*/ 234 h 274"/>
              <a:gd name="T32" fmla="*/ 200 w 376"/>
              <a:gd name="T33" fmla="*/ 220 h 274"/>
              <a:gd name="T34" fmla="*/ 300 w 376"/>
              <a:gd name="T35" fmla="*/ 236 h 274"/>
              <a:gd name="T36" fmla="*/ 346 w 376"/>
              <a:gd name="T37" fmla="*/ 196 h 274"/>
              <a:gd name="T38" fmla="*/ 308 w 376"/>
              <a:gd name="T39" fmla="*/ 220 h 274"/>
              <a:gd name="T40" fmla="*/ 210 w 376"/>
              <a:gd name="T41" fmla="*/ 210 h 274"/>
              <a:gd name="T42" fmla="*/ 196 w 376"/>
              <a:gd name="T43" fmla="*/ 196 h 274"/>
              <a:gd name="T44" fmla="*/ 150 w 376"/>
              <a:gd name="T45" fmla="*/ 200 h 274"/>
              <a:gd name="T46" fmla="*/ 202 w 376"/>
              <a:gd name="T47" fmla="*/ 184 h 274"/>
              <a:gd name="T48" fmla="*/ 318 w 376"/>
              <a:gd name="T49" fmla="*/ 196 h 274"/>
              <a:gd name="T50" fmla="*/ 374 w 376"/>
              <a:gd name="T51" fmla="*/ 162 h 274"/>
              <a:gd name="T52" fmla="*/ 374 w 376"/>
              <a:gd name="T53" fmla="*/ 130 h 274"/>
              <a:gd name="T54" fmla="*/ 248 w 376"/>
              <a:gd name="T55" fmla="*/ 94 h 274"/>
              <a:gd name="T56" fmla="*/ 342 w 376"/>
              <a:gd name="T57" fmla="*/ 78 h 274"/>
              <a:gd name="T58" fmla="*/ 334 w 376"/>
              <a:gd name="T59" fmla="*/ 104 h 274"/>
              <a:gd name="T60" fmla="*/ 238 w 376"/>
              <a:gd name="T61" fmla="*/ 114 h 274"/>
              <a:gd name="T62" fmla="*/ 200 w 376"/>
              <a:gd name="T63" fmla="*/ 96 h 274"/>
              <a:gd name="T64" fmla="*/ 202 w 376"/>
              <a:gd name="T65" fmla="*/ 114 h 274"/>
              <a:gd name="T66" fmla="*/ 294 w 376"/>
              <a:gd name="T67" fmla="*/ 130 h 274"/>
              <a:gd name="T68" fmla="*/ 346 w 376"/>
              <a:gd name="T69" fmla="*/ 124 h 274"/>
              <a:gd name="T70" fmla="*/ 338 w 376"/>
              <a:gd name="T71" fmla="*/ 136 h 274"/>
              <a:gd name="T72" fmla="*/ 272 w 376"/>
              <a:gd name="T73" fmla="*/ 152 h 274"/>
              <a:gd name="T74" fmla="*/ 214 w 376"/>
              <a:gd name="T75" fmla="*/ 142 h 274"/>
              <a:gd name="T76" fmla="*/ 198 w 376"/>
              <a:gd name="T77" fmla="*/ 118 h 274"/>
              <a:gd name="T78" fmla="*/ 134 w 376"/>
              <a:gd name="T79" fmla="*/ 150 h 274"/>
              <a:gd name="T80" fmla="*/ 100 w 376"/>
              <a:gd name="T81" fmla="*/ 136 h 274"/>
              <a:gd name="T82" fmla="*/ 158 w 376"/>
              <a:gd name="T83" fmla="*/ 128 h 274"/>
              <a:gd name="T84" fmla="*/ 162 w 376"/>
              <a:gd name="T85" fmla="*/ 144 h 274"/>
              <a:gd name="T86" fmla="*/ 346 w 376"/>
              <a:gd name="T87" fmla="*/ 162 h 274"/>
              <a:gd name="T88" fmla="*/ 342 w 376"/>
              <a:gd name="T89" fmla="*/ 168 h 274"/>
              <a:gd name="T90" fmla="*/ 322 w 376"/>
              <a:gd name="T91" fmla="*/ 180 h 274"/>
              <a:gd name="T92" fmla="*/ 220 w 376"/>
              <a:gd name="T93" fmla="*/ 180 h 274"/>
              <a:gd name="T94" fmla="*/ 200 w 376"/>
              <a:gd name="T95" fmla="*/ 168 h 274"/>
              <a:gd name="T96" fmla="*/ 198 w 376"/>
              <a:gd name="T97" fmla="*/ 154 h 274"/>
              <a:gd name="T98" fmla="*/ 272 w 376"/>
              <a:gd name="T99" fmla="*/ 166 h 274"/>
              <a:gd name="T100" fmla="*/ 346 w 376"/>
              <a:gd name="T101" fmla="*/ 160 h 274"/>
              <a:gd name="T102" fmla="*/ 196 w 376"/>
              <a:gd name="T103" fmla="*/ 28 h 274"/>
              <a:gd name="T104" fmla="*/ 272 w 376"/>
              <a:gd name="T105" fmla="*/ 0 h 274"/>
              <a:gd name="T106" fmla="*/ 344 w 376"/>
              <a:gd name="T107" fmla="*/ 24 h 274"/>
              <a:gd name="T108" fmla="*/ 322 w 376"/>
              <a:gd name="T109" fmla="*/ 50 h 274"/>
              <a:gd name="T110" fmla="*/ 220 w 376"/>
              <a:gd name="T111" fmla="*/ 5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6" h="274">
                <a:moveTo>
                  <a:pt x="376" y="126"/>
                </a:moveTo>
                <a:lnTo>
                  <a:pt x="376" y="126"/>
                </a:lnTo>
                <a:lnTo>
                  <a:pt x="374" y="122"/>
                </a:lnTo>
                <a:lnTo>
                  <a:pt x="370" y="120"/>
                </a:lnTo>
                <a:lnTo>
                  <a:pt x="346" y="110"/>
                </a:lnTo>
                <a:lnTo>
                  <a:pt x="372" y="98"/>
                </a:lnTo>
                <a:lnTo>
                  <a:pt x="372" y="98"/>
                </a:lnTo>
                <a:lnTo>
                  <a:pt x="376" y="96"/>
                </a:lnTo>
                <a:lnTo>
                  <a:pt x="376" y="92"/>
                </a:lnTo>
                <a:lnTo>
                  <a:pt x="376" y="92"/>
                </a:lnTo>
                <a:lnTo>
                  <a:pt x="376" y="86"/>
                </a:lnTo>
                <a:lnTo>
                  <a:pt x="372" y="84"/>
                </a:lnTo>
                <a:lnTo>
                  <a:pt x="344" y="74"/>
                </a:lnTo>
                <a:lnTo>
                  <a:pt x="344" y="74"/>
                </a:lnTo>
                <a:lnTo>
                  <a:pt x="346" y="70"/>
                </a:lnTo>
                <a:lnTo>
                  <a:pt x="346" y="66"/>
                </a:lnTo>
                <a:lnTo>
                  <a:pt x="346" y="52"/>
                </a:lnTo>
                <a:lnTo>
                  <a:pt x="346" y="52"/>
                </a:lnTo>
                <a:lnTo>
                  <a:pt x="346" y="56"/>
                </a:lnTo>
                <a:lnTo>
                  <a:pt x="344" y="60"/>
                </a:lnTo>
                <a:lnTo>
                  <a:pt x="334" y="68"/>
                </a:lnTo>
                <a:lnTo>
                  <a:pt x="334" y="68"/>
                </a:lnTo>
                <a:lnTo>
                  <a:pt x="322" y="72"/>
                </a:lnTo>
                <a:lnTo>
                  <a:pt x="308" y="76"/>
                </a:lnTo>
                <a:lnTo>
                  <a:pt x="290" y="80"/>
                </a:lnTo>
                <a:lnTo>
                  <a:pt x="272" y="80"/>
                </a:lnTo>
                <a:lnTo>
                  <a:pt x="272" y="80"/>
                </a:lnTo>
                <a:lnTo>
                  <a:pt x="254" y="80"/>
                </a:lnTo>
                <a:lnTo>
                  <a:pt x="238" y="78"/>
                </a:lnTo>
                <a:lnTo>
                  <a:pt x="226" y="74"/>
                </a:lnTo>
                <a:lnTo>
                  <a:pt x="214" y="70"/>
                </a:lnTo>
                <a:lnTo>
                  <a:pt x="214" y="70"/>
                </a:lnTo>
                <a:lnTo>
                  <a:pt x="214" y="70"/>
                </a:lnTo>
                <a:lnTo>
                  <a:pt x="210" y="68"/>
                </a:lnTo>
                <a:lnTo>
                  <a:pt x="210" y="68"/>
                </a:lnTo>
                <a:lnTo>
                  <a:pt x="200" y="60"/>
                </a:lnTo>
                <a:lnTo>
                  <a:pt x="198" y="56"/>
                </a:lnTo>
                <a:lnTo>
                  <a:pt x="196" y="52"/>
                </a:lnTo>
                <a:lnTo>
                  <a:pt x="196" y="52"/>
                </a:lnTo>
                <a:lnTo>
                  <a:pt x="198" y="46"/>
                </a:lnTo>
                <a:lnTo>
                  <a:pt x="6" y="136"/>
                </a:lnTo>
                <a:lnTo>
                  <a:pt x="6" y="136"/>
                </a:lnTo>
                <a:lnTo>
                  <a:pt x="2" y="138"/>
                </a:lnTo>
                <a:lnTo>
                  <a:pt x="2" y="142"/>
                </a:lnTo>
                <a:lnTo>
                  <a:pt x="2" y="142"/>
                </a:lnTo>
                <a:lnTo>
                  <a:pt x="2" y="148"/>
                </a:lnTo>
                <a:lnTo>
                  <a:pt x="6" y="150"/>
                </a:lnTo>
                <a:lnTo>
                  <a:pt x="30" y="158"/>
                </a:lnTo>
                <a:lnTo>
                  <a:pt x="4" y="170"/>
                </a:lnTo>
                <a:lnTo>
                  <a:pt x="4" y="170"/>
                </a:lnTo>
                <a:lnTo>
                  <a:pt x="2" y="174"/>
                </a:lnTo>
                <a:lnTo>
                  <a:pt x="0" y="178"/>
                </a:lnTo>
                <a:lnTo>
                  <a:pt x="0" y="178"/>
                </a:lnTo>
                <a:lnTo>
                  <a:pt x="2" y="182"/>
                </a:lnTo>
                <a:lnTo>
                  <a:pt x="6" y="184"/>
                </a:lnTo>
                <a:lnTo>
                  <a:pt x="30" y="194"/>
                </a:lnTo>
                <a:lnTo>
                  <a:pt x="4" y="206"/>
                </a:lnTo>
                <a:lnTo>
                  <a:pt x="4" y="206"/>
                </a:lnTo>
                <a:lnTo>
                  <a:pt x="0" y="208"/>
                </a:lnTo>
                <a:lnTo>
                  <a:pt x="0" y="212"/>
                </a:lnTo>
                <a:lnTo>
                  <a:pt x="0" y="212"/>
                </a:lnTo>
                <a:lnTo>
                  <a:pt x="0" y="218"/>
                </a:lnTo>
                <a:lnTo>
                  <a:pt x="4" y="220"/>
                </a:lnTo>
                <a:lnTo>
                  <a:pt x="148" y="270"/>
                </a:lnTo>
                <a:lnTo>
                  <a:pt x="148" y="270"/>
                </a:lnTo>
                <a:lnTo>
                  <a:pt x="150" y="270"/>
                </a:lnTo>
                <a:lnTo>
                  <a:pt x="150" y="270"/>
                </a:lnTo>
                <a:lnTo>
                  <a:pt x="154" y="270"/>
                </a:lnTo>
                <a:lnTo>
                  <a:pt x="198" y="250"/>
                </a:lnTo>
                <a:lnTo>
                  <a:pt x="198" y="250"/>
                </a:lnTo>
                <a:lnTo>
                  <a:pt x="200" y="254"/>
                </a:lnTo>
                <a:lnTo>
                  <a:pt x="206" y="258"/>
                </a:lnTo>
                <a:lnTo>
                  <a:pt x="212" y="264"/>
                </a:lnTo>
                <a:lnTo>
                  <a:pt x="222" y="266"/>
                </a:lnTo>
                <a:lnTo>
                  <a:pt x="244" y="272"/>
                </a:lnTo>
                <a:lnTo>
                  <a:pt x="272" y="274"/>
                </a:lnTo>
                <a:lnTo>
                  <a:pt x="272" y="274"/>
                </a:lnTo>
                <a:lnTo>
                  <a:pt x="300" y="272"/>
                </a:lnTo>
                <a:lnTo>
                  <a:pt x="314" y="270"/>
                </a:lnTo>
                <a:lnTo>
                  <a:pt x="324" y="266"/>
                </a:lnTo>
                <a:lnTo>
                  <a:pt x="334" y="262"/>
                </a:lnTo>
                <a:lnTo>
                  <a:pt x="340" y="256"/>
                </a:lnTo>
                <a:lnTo>
                  <a:pt x="344" y="252"/>
                </a:lnTo>
                <a:lnTo>
                  <a:pt x="346" y="246"/>
                </a:lnTo>
                <a:lnTo>
                  <a:pt x="346" y="230"/>
                </a:lnTo>
                <a:lnTo>
                  <a:pt x="346" y="230"/>
                </a:lnTo>
                <a:lnTo>
                  <a:pt x="346" y="236"/>
                </a:lnTo>
                <a:lnTo>
                  <a:pt x="344" y="240"/>
                </a:lnTo>
                <a:lnTo>
                  <a:pt x="334" y="246"/>
                </a:lnTo>
                <a:lnTo>
                  <a:pt x="334" y="246"/>
                </a:lnTo>
                <a:lnTo>
                  <a:pt x="322" y="252"/>
                </a:lnTo>
                <a:lnTo>
                  <a:pt x="308" y="256"/>
                </a:lnTo>
                <a:lnTo>
                  <a:pt x="290" y="258"/>
                </a:lnTo>
                <a:lnTo>
                  <a:pt x="272" y="260"/>
                </a:lnTo>
                <a:lnTo>
                  <a:pt x="272" y="260"/>
                </a:lnTo>
                <a:lnTo>
                  <a:pt x="252" y="258"/>
                </a:lnTo>
                <a:lnTo>
                  <a:pt x="236" y="256"/>
                </a:lnTo>
                <a:lnTo>
                  <a:pt x="220" y="252"/>
                </a:lnTo>
                <a:lnTo>
                  <a:pt x="210" y="246"/>
                </a:lnTo>
                <a:lnTo>
                  <a:pt x="210" y="246"/>
                </a:lnTo>
                <a:lnTo>
                  <a:pt x="206" y="244"/>
                </a:lnTo>
                <a:lnTo>
                  <a:pt x="206" y="244"/>
                </a:lnTo>
                <a:lnTo>
                  <a:pt x="206" y="244"/>
                </a:lnTo>
                <a:lnTo>
                  <a:pt x="200" y="238"/>
                </a:lnTo>
                <a:lnTo>
                  <a:pt x="196" y="232"/>
                </a:lnTo>
                <a:lnTo>
                  <a:pt x="196" y="232"/>
                </a:lnTo>
                <a:lnTo>
                  <a:pt x="196" y="230"/>
                </a:lnTo>
                <a:lnTo>
                  <a:pt x="196" y="232"/>
                </a:lnTo>
                <a:lnTo>
                  <a:pt x="150" y="254"/>
                </a:lnTo>
                <a:lnTo>
                  <a:pt x="28" y="212"/>
                </a:lnTo>
                <a:lnTo>
                  <a:pt x="52" y="200"/>
                </a:lnTo>
                <a:lnTo>
                  <a:pt x="148" y="234"/>
                </a:lnTo>
                <a:lnTo>
                  <a:pt x="148" y="234"/>
                </a:lnTo>
                <a:lnTo>
                  <a:pt x="152" y="234"/>
                </a:lnTo>
                <a:lnTo>
                  <a:pt x="152" y="234"/>
                </a:lnTo>
                <a:lnTo>
                  <a:pt x="154" y="234"/>
                </a:lnTo>
                <a:lnTo>
                  <a:pt x="198" y="214"/>
                </a:lnTo>
                <a:lnTo>
                  <a:pt x="198" y="214"/>
                </a:lnTo>
                <a:lnTo>
                  <a:pt x="200" y="220"/>
                </a:lnTo>
                <a:lnTo>
                  <a:pt x="206" y="224"/>
                </a:lnTo>
                <a:lnTo>
                  <a:pt x="214" y="228"/>
                </a:lnTo>
                <a:lnTo>
                  <a:pt x="222" y="232"/>
                </a:lnTo>
                <a:lnTo>
                  <a:pt x="246" y="236"/>
                </a:lnTo>
                <a:lnTo>
                  <a:pt x="272" y="238"/>
                </a:lnTo>
                <a:lnTo>
                  <a:pt x="272" y="238"/>
                </a:lnTo>
                <a:lnTo>
                  <a:pt x="300" y="236"/>
                </a:lnTo>
                <a:lnTo>
                  <a:pt x="314" y="234"/>
                </a:lnTo>
                <a:lnTo>
                  <a:pt x="324" y="230"/>
                </a:lnTo>
                <a:lnTo>
                  <a:pt x="334" y="226"/>
                </a:lnTo>
                <a:lnTo>
                  <a:pt x="340" y="220"/>
                </a:lnTo>
                <a:lnTo>
                  <a:pt x="344" y="216"/>
                </a:lnTo>
                <a:lnTo>
                  <a:pt x="346" y="210"/>
                </a:lnTo>
                <a:lnTo>
                  <a:pt x="346" y="196"/>
                </a:lnTo>
                <a:lnTo>
                  <a:pt x="346" y="196"/>
                </a:lnTo>
                <a:lnTo>
                  <a:pt x="346" y="200"/>
                </a:lnTo>
                <a:lnTo>
                  <a:pt x="344" y="204"/>
                </a:lnTo>
                <a:lnTo>
                  <a:pt x="334" y="210"/>
                </a:lnTo>
                <a:lnTo>
                  <a:pt x="334" y="210"/>
                </a:lnTo>
                <a:lnTo>
                  <a:pt x="322" y="216"/>
                </a:lnTo>
                <a:lnTo>
                  <a:pt x="308" y="220"/>
                </a:lnTo>
                <a:lnTo>
                  <a:pt x="290" y="222"/>
                </a:lnTo>
                <a:lnTo>
                  <a:pt x="272" y="224"/>
                </a:lnTo>
                <a:lnTo>
                  <a:pt x="272" y="224"/>
                </a:lnTo>
                <a:lnTo>
                  <a:pt x="252" y="222"/>
                </a:lnTo>
                <a:lnTo>
                  <a:pt x="236" y="220"/>
                </a:lnTo>
                <a:lnTo>
                  <a:pt x="220" y="216"/>
                </a:lnTo>
                <a:lnTo>
                  <a:pt x="210" y="210"/>
                </a:lnTo>
                <a:lnTo>
                  <a:pt x="210" y="210"/>
                </a:lnTo>
                <a:lnTo>
                  <a:pt x="208" y="210"/>
                </a:lnTo>
                <a:lnTo>
                  <a:pt x="208" y="210"/>
                </a:lnTo>
                <a:lnTo>
                  <a:pt x="200" y="204"/>
                </a:lnTo>
                <a:lnTo>
                  <a:pt x="198" y="198"/>
                </a:lnTo>
                <a:lnTo>
                  <a:pt x="198" y="198"/>
                </a:lnTo>
                <a:lnTo>
                  <a:pt x="196" y="196"/>
                </a:lnTo>
                <a:lnTo>
                  <a:pt x="196" y="198"/>
                </a:lnTo>
                <a:lnTo>
                  <a:pt x="152" y="218"/>
                </a:lnTo>
                <a:lnTo>
                  <a:pt x="72" y="192"/>
                </a:lnTo>
                <a:lnTo>
                  <a:pt x="50" y="184"/>
                </a:lnTo>
                <a:lnTo>
                  <a:pt x="28" y="176"/>
                </a:lnTo>
                <a:lnTo>
                  <a:pt x="52" y="166"/>
                </a:lnTo>
                <a:lnTo>
                  <a:pt x="150" y="200"/>
                </a:lnTo>
                <a:lnTo>
                  <a:pt x="150" y="200"/>
                </a:lnTo>
                <a:lnTo>
                  <a:pt x="152" y="200"/>
                </a:lnTo>
                <a:lnTo>
                  <a:pt x="152" y="200"/>
                </a:lnTo>
                <a:lnTo>
                  <a:pt x="156" y="200"/>
                </a:lnTo>
                <a:lnTo>
                  <a:pt x="198" y="180"/>
                </a:lnTo>
                <a:lnTo>
                  <a:pt x="198" y="180"/>
                </a:lnTo>
                <a:lnTo>
                  <a:pt x="202" y="184"/>
                </a:lnTo>
                <a:lnTo>
                  <a:pt x="208" y="188"/>
                </a:lnTo>
                <a:lnTo>
                  <a:pt x="224" y="196"/>
                </a:lnTo>
                <a:lnTo>
                  <a:pt x="246" y="200"/>
                </a:lnTo>
                <a:lnTo>
                  <a:pt x="272" y="202"/>
                </a:lnTo>
                <a:lnTo>
                  <a:pt x="272" y="202"/>
                </a:lnTo>
                <a:lnTo>
                  <a:pt x="296" y="200"/>
                </a:lnTo>
                <a:lnTo>
                  <a:pt x="318" y="196"/>
                </a:lnTo>
                <a:lnTo>
                  <a:pt x="334" y="190"/>
                </a:lnTo>
                <a:lnTo>
                  <a:pt x="340" y="186"/>
                </a:lnTo>
                <a:lnTo>
                  <a:pt x="344" y="180"/>
                </a:lnTo>
                <a:lnTo>
                  <a:pt x="370" y="168"/>
                </a:lnTo>
                <a:lnTo>
                  <a:pt x="370" y="168"/>
                </a:lnTo>
                <a:lnTo>
                  <a:pt x="374" y="166"/>
                </a:lnTo>
                <a:lnTo>
                  <a:pt x="374" y="162"/>
                </a:lnTo>
                <a:lnTo>
                  <a:pt x="374" y="162"/>
                </a:lnTo>
                <a:lnTo>
                  <a:pt x="374" y="156"/>
                </a:lnTo>
                <a:lnTo>
                  <a:pt x="370" y="154"/>
                </a:lnTo>
                <a:lnTo>
                  <a:pt x="346" y="146"/>
                </a:lnTo>
                <a:lnTo>
                  <a:pt x="372" y="134"/>
                </a:lnTo>
                <a:lnTo>
                  <a:pt x="372" y="134"/>
                </a:lnTo>
                <a:lnTo>
                  <a:pt x="374" y="130"/>
                </a:lnTo>
                <a:lnTo>
                  <a:pt x="376" y="126"/>
                </a:lnTo>
                <a:lnTo>
                  <a:pt x="376" y="126"/>
                </a:lnTo>
                <a:close/>
                <a:moveTo>
                  <a:pt x="202" y="78"/>
                </a:moveTo>
                <a:lnTo>
                  <a:pt x="202" y="78"/>
                </a:lnTo>
                <a:lnTo>
                  <a:pt x="214" y="84"/>
                </a:lnTo>
                <a:lnTo>
                  <a:pt x="230" y="90"/>
                </a:lnTo>
                <a:lnTo>
                  <a:pt x="248" y="94"/>
                </a:lnTo>
                <a:lnTo>
                  <a:pt x="272" y="96"/>
                </a:lnTo>
                <a:lnTo>
                  <a:pt x="272" y="96"/>
                </a:lnTo>
                <a:lnTo>
                  <a:pt x="294" y="94"/>
                </a:lnTo>
                <a:lnTo>
                  <a:pt x="314" y="90"/>
                </a:lnTo>
                <a:lnTo>
                  <a:pt x="330" y="84"/>
                </a:lnTo>
                <a:lnTo>
                  <a:pt x="342" y="78"/>
                </a:lnTo>
                <a:lnTo>
                  <a:pt x="342" y="78"/>
                </a:lnTo>
                <a:lnTo>
                  <a:pt x="346" y="82"/>
                </a:lnTo>
                <a:lnTo>
                  <a:pt x="346" y="88"/>
                </a:lnTo>
                <a:lnTo>
                  <a:pt x="346" y="88"/>
                </a:lnTo>
                <a:lnTo>
                  <a:pt x="346" y="92"/>
                </a:lnTo>
                <a:lnTo>
                  <a:pt x="344" y="96"/>
                </a:lnTo>
                <a:lnTo>
                  <a:pt x="334" y="104"/>
                </a:lnTo>
                <a:lnTo>
                  <a:pt x="334" y="104"/>
                </a:lnTo>
                <a:lnTo>
                  <a:pt x="322" y="108"/>
                </a:lnTo>
                <a:lnTo>
                  <a:pt x="308" y="112"/>
                </a:lnTo>
                <a:lnTo>
                  <a:pt x="290" y="116"/>
                </a:lnTo>
                <a:lnTo>
                  <a:pt x="272" y="116"/>
                </a:lnTo>
                <a:lnTo>
                  <a:pt x="272" y="116"/>
                </a:lnTo>
                <a:lnTo>
                  <a:pt x="254" y="116"/>
                </a:lnTo>
                <a:lnTo>
                  <a:pt x="238" y="114"/>
                </a:lnTo>
                <a:lnTo>
                  <a:pt x="226" y="110"/>
                </a:lnTo>
                <a:lnTo>
                  <a:pt x="214" y="106"/>
                </a:lnTo>
                <a:lnTo>
                  <a:pt x="214" y="106"/>
                </a:lnTo>
                <a:lnTo>
                  <a:pt x="214" y="106"/>
                </a:lnTo>
                <a:lnTo>
                  <a:pt x="210" y="104"/>
                </a:lnTo>
                <a:lnTo>
                  <a:pt x="210" y="104"/>
                </a:lnTo>
                <a:lnTo>
                  <a:pt x="200" y="96"/>
                </a:lnTo>
                <a:lnTo>
                  <a:pt x="198" y="92"/>
                </a:lnTo>
                <a:lnTo>
                  <a:pt x="196" y="88"/>
                </a:lnTo>
                <a:lnTo>
                  <a:pt x="196" y="88"/>
                </a:lnTo>
                <a:lnTo>
                  <a:pt x="198" y="82"/>
                </a:lnTo>
                <a:lnTo>
                  <a:pt x="202" y="78"/>
                </a:lnTo>
                <a:lnTo>
                  <a:pt x="202" y="78"/>
                </a:lnTo>
                <a:close/>
                <a:moveTo>
                  <a:pt x="202" y="114"/>
                </a:moveTo>
                <a:lnTo>
                  <a:pt x="202" y="114"/>
                </a:lnTo>
                <a:lnTo>
                  <a:pt x="214" y="120"/>
                </a:lnTo>
                <a:lnTo>
                  <a:pt x="230" y="126"/>
                </a:lnTo>
                <a:lnTo>
                  <a:pt x="248" y="130"/>
                </a:lnTo>
                <a:lnTo>
                  <a:pt x="272" y="130"/>
                </a:lnTo>
                <a:lnTo>
                  <a:pt x="272" y="130"/>
                </a:lnTo>
                <a:lnTo>
                  <a:pt x="294" y="130"/>
                </a:lnTo>
                <a:lnTo>
                  <a:pt x="314" y="126"/>
                </a:lnTo>
                <a:lnTo>
                  <a:pt x="330" y="120"/>
                </a:lnTo>
                <a:lnTo>
                  <a:pt x="342" y="114"/>
                </a:lnTo>
                <a:lnTo>
                  <a:pt x="342" y="114"/>
                </a:lnTo>
                <a:lnTo>
                  <a:pt x="346" y="118"/>
                </a:lnTo>
                <a:lnTo>
                  <a:pt x="346" y="124"/>
                </a:lnTo>
                <a:lnTo>
                  <a:pt x="346" y="124"/>
                </a:lnTo>
                <a:lnTo>
                  <a:pt x="346" y="128"/>
                </a:lnTo>
                <a:lnTo>
                  <a:pt x="346" y="128"/>
                </a:lnTo>
                <a:lnTo>
                  <a:pt x="342" y="132"/>
                </a:lnTo>
                <a:lnTo>
                  <a:pt x="342" y="132"/>
                </a:lnTo>
                <a:lnTo>
                  <a:pt x="340" y="134"/>
                </a:lnTo>
                <a:lnTo>
                  <a:pt x="340" y="134"/>
                </a:lnTo>
                <a:lnTo>
                  <a:pt x="338" y="136"/>
                </a:lnTo>
                <a:lnTo>
                  <a:pt x="338" y="136"/>
                </a:lnTo>
                <a:lnTo>
                  <a:pt x="334" y="140"/>
                </a:lnTo>
                <a:lnTo>
                  <a:pt x="334" y="140"/>
                </a:lnTo>
                <a:lnTo>
                  <a:pt x="322" y="144"/>
                </a:lnTo>
                <a:lnTo>
                  <a:pt x="308" y="148"/>
                </a:lnTo>
                <a:lnTo>
                  <a:pt x="290" y="150"/>
                </a:lnTo>
                <a:lnTo>
                  <a:pt x="272" y="152"/>
                </a:lnTo>
                <a:lnTo>
                  <a:pt x="272" y="152"/>
                </a:lnTo>
                <a:lnTo>
                  <a:pt x="254" y="152"/>
                </a:lnTo>
                <a:lnTo>
                  <a:pt x="238" y="148"/>
                </a:lnTo>
                <a:lnTo>
                  <a:pt x="226" y="146"/>
                </a:lnTo>
                <a:lnTo>
                  <a:pt x="214" y="142"/>
                </a:lnTo>
                <a:lnTo>
                  <a:pt x="214" y="142"/>
                </a:lnTo>
                <a:lnTo>
                  <a:pt x="214" y="142"/>
                </a:lnTo>
                <a:lnTo>
                  <a:pt x="210" y="140"/>
                </a:lnTo>
                <a:lnTo>
                  <a:pt x="210" y="140"/>
                </a:lnTo>
                <a:lnTo>
                  <a:pt x="200" y="132"/>
                </a:lnTo>
                <a:lnTo>
                  <a:pt x="198" y="128"/>
                </a:lnTo>
                <a:lnTo>
                  <a:pt x="196" y="124"/>
                </a:lnTo>
                <a:lnTo>
                  <a:pt x="196" y="124"/>
                </a:lnTo>
                <a:lnTo>
                  <a:pt x="198" y="118"/>
                </a:lnTo>
                <a:lnTo>
                  <a:pt x="202" y="114"/>
                </a:lnTo>
                <a:lnTo>
                  <a:pt x="202" y="114"/>
                </a:lnTo>
                <a:close/>
                <a:moveTo>
                  <a:pt x="162" y="144"/>
                </a:moveTo>
                <a:lnTo>
                  <a:pt x="162" y="144"/>
                </a:lnTo>
                <a:lnTo>
                  <a:pt x="150" y="150"/>
                </a:lnTo>
                <a:lnTo>
                  <a:pt x="134" y="150"/>
                </a:lnTo>
                <a:lnTo>
                  <a:pt x="134" y="150"/>
                </a:lnTo>
                <a:lnTo>
                  <a:pt x="116" y="150"/>
                </a:lnTo>
                <a:lnTo>
                  <a:pt x="104" y="144"/>
                </a:lnTo>
                <a:lnTo>
                  <a:pt x="104" y="144"/>
                </a:lnTo>
                <a:lnTo>
                  <a:pt x="100" y="142"/>
                </a:lnTo>
                <a:lnTo>
                  <a:pt x="98" y="138"/>
                </a:lnTo>
                <a:lnTo>
                  <a:pt x="98" y="138"/>
                </a:lnTo>
                <a:lnTo>
                  <a:pt x="100" y="136"/>
                </a:lnTo>
                <a:lnTo>
                  <a:pt x="102" y="132"/>
                </a:lnTo>
                <a:lnTo>
                  <a:pt x="110" y="128"/>
                </a:lnTo>
                <a:lnTo>
                  <a:pt x="120" y="126"/>
                </a:lnTo>
                <a:lnTo>
                  <a:pt x="134" y="124"/>
                </a:lnTo>
                <a:lnTo>
                  <a:pt x="134" y="124"/>
                </a:lnTo>
                <a:lnTo>
                  <a:pt x="148" y="126"/>
                </a:lnTo>
                <a:lnTo>
                  <a:pt x="158" y="128"/>
                </a:lnTo>
                <a:lnTo>
                  <a:pt x="166" y="132"/>
                </a:lnTo>
                <a:lnTo>
                  <a:pt x="168" y="136"/>
                </a:lnTo>
                <a:lnTo>
                  <a:pt x="168" y="138"/>
                </a:lnTo>
                <a:lnTo>
                  <a:pt x="168" y="138"/>
                </a:lnTo>
                <a:lnTo>
                  <a:pt x="166" y="142"/>
                </a:lnTo>
                <a:lnTo>
                  <a:pt x="162" y="144"/>
                </a:lnTo>
                <a:lnTo>
                  <a:pt x="162" y="144"/>
                </a:lnTo>
                <a:close/>
                <a:moveTo>
                  <a:pt x="346" y="160"/>
                </a:moveTo>
                <a:lnTo>
                  <a:pt x="346" y="160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2" y="168"/>
                </a:lnTo>
                <a:lnTo>
                  <a:pt x="342" y="168"/>
                </a:lnTo>
                <a:lnTo>
                  <a:pt x="340" y="170"/>
                </a:lnTo>
                <a:lnTo>
                  <a:pt x="340" y="170"/>
                </a:lnTo>
                <a:lnTo>
                  <a:pt x="338" y="172"/>
                </a:lnTo>
                <a:lnTo>
                  <a:pt x="338" y="172"/>
                </a:lnTo>
                <a:lnTo>
                  <a:pt x="334" y="174"/>
                </a:lnTo>
                <a:lnTo>
                  <a:pt x="334" y="174"/>
                </a:lnTo>
                <a:lnTo>
                  <a:pt x="322" y="180"/>
                </a:lnTo>
                <a:lnTo>
                  <a:pt x="308" y="184"/>
                </a:lnTo>
                <a:lnTo>
                  <a:pt x="290" y="186"/>
                </a:lnTo>
                <a:lnTo>
                  <a:pt x="272" y="188"/>
                </a:lnTo>
                <a:lnTo>
                  <a:pt x="272" y="188"/>
                </a:lnTo>
                <a:lnTo>
                  <a:pt x="252" y="186"/>
                </a:lnTo>
                <a:lnTo>
                  <a:pt x="236" y="184"/>
                </a:lnTo>
                <a:lnTo>
                  <a:pt x="220" y="180"/>
                </a:lnTo>
                <a:lnTo>
                  <a:pt x="210" y="174"/>
                </a:lnTo>
                <a:lnTo>
                  <a:pt x="210" y="174"/>
                </a:lnTo>
                <a:lnTo>
                  <a:pt x="208" y="174"/>
                </a:lnTo>
                <a:lnTo>
                  <a:pt x="208" y="174"/>
                </a:lnTo>
                <a:lnTo>
                  <a:pt x="208" y="174"/>
                </a:lnTo>
                <a:lnTo>
                  <a:pt x="200" y="168"/>
                </a:lnTo>
                <a:lnTo>
                  <a:pt x="200" y="168"/>
                </a:lnTo>
                <a:lnTo>
                  <a:pt x="200" y="166"/>
                </a:lnTo>
                <a:lnTo>
                  <a:pt x="200" y="166"/>
                </a:lnTo>
                <a:lnTo>
                  <a:pt x="198" y="164"/>
                </a:lnTo>
                <a:lnTo>
                  <a:pt x="198" y="164"/>
                </a:lnTo>
                <a:lnTo>
                  <a:pt x="196" y="160"/>
                </a:lnTo>
                <a:lnTo>
                  <a:pt x="196" y="160"/>
                </a:lnTo>
                <a:lnTo>
                  <a:pt x="198" y="154"/>
                </a:lnTo>
                <a:lnTo>
                  <a:pt x="202" y="148"/>
                </a:lnTo>
                <a:lnTo>
                  <a:pt x="202" y="148"/>
                </a:lnTo>
                <a:lnTo>
                  <a:pt x="214" y="156"/>
                </a:lnTo>
                <a:lnTo>
                  <a:pt x="230" y="162"/>
                </a:lnTo>
                <a:lnTo>
                  <a:pt x="248" y="166"/>
                </a:lnTo>
                <a:lnTo>
                  <a:pt x="272" y="166"/>
                </a:lnTo>
                <a:lnTo>
                  <a:pt x="272" y="166"/>
                </a:lnTo>
                <a:lnTo>
                  <a:pt x="294" y="166"/>
                </a:lnTo>
                <a:lnTo>
                  <a:pt x="314" y="162"/>
                </a:lnTo>
                <a:lnTo>
                  <a:pt x="330" y="156"/>
                </a:lnTo>
                <a:lnTo>
                  <a:pt x="342" y="148"/>
                </a:lnTo>
                <a:lnTo>
                  <a:pt x="342" y="148"/>
                </a:lnTo>
                <a:lnTo>
                  <a:pt x="346" y="154"/>
                </a:lnTo>
                <a:lnTo>
                  <a:pt x="346" y="160"/>
                </a:lnTo>
                <a:lnTo>
                  <a:pt x="346" y="160"/>
                </a:lnTo>
                <a:close/>
                <a:moveTo>
                  <a:pt x="346" y="128"/>
                </a:moveTo>
                <a:lnTo>
                  <a:pt x="346" y="128"/>
                </a:lnTo>
                <a:lnTo>
                  <a:pt x="348" y="128"/>
                </a:lnTo>
                <a:lnTo>
                  <a:pt x="346" y="128"/>
                </a:lnTo>
                <a:close/>
                <a:moveTo>
                  <a:pt x="196" y="28"/>
                </a:moveTo>
                <a:lnTo>
                  <a:pt x="196" y="28"/>
                </a:lnTo>
                <a:lnTo>
                  <a:pt x="198" y="24"/>
                </a:lnTo>
                <a:lnTo>
                  <a:pt x="202" y="18"/>
                </a:lnTo>
                <a:lnTo>
                  <a:pt x="210" y="14"/>
                </a:lnTo>
                <a:lnTo>
                  <a:pt x="218" y="8"/>
                </a:lnTo>
                <a:lnTo>
                  <a:pt x="230" y="6"/>
                </a:lnTo>
                <a:lnTo>
                  <a:pt x="242" y="2"/>
                </a:lnTo>
                <a:lnTo>
                  <a:pt x="272" y="0"/>
                </a:lnTo>
                <a:lnTo>
                  <a:pt x="272" y="0"/>
                </a:lnTo>
                <a:lnTo>
                  <a:pt x="300" y="2"/>
                </a:lnTo>
                <a:lnTo>
                  <a:pt x="314" y="6"/>
                </a:lnTo>
                <a:lnTo>
                  <a:pt x="324" y="8"/>
                </a:lnTo>
                <a:lnTo>
                  <a:pt x="334" y="14"/>
                </a:lnTo>
                <a:lnTo>
                  <a:pt x="340" y="18"/>
                </a:lnTo>
                <a:lnTo>
                  <a:pt x="344" y="24"/>
                </a:lnTo>
                <a:lnTo>
                  <a:pt x="346" y="28"/>
                </a:lnTo>
                <a:lnTo>
                  <a:pt x="346" y="28"/>
                </a:lnTo>
                <a:lnTo>
                  <a:pt x="346" y="34"/>
                </a:lnTo>
                <a:lnTo>
                  <a:pt x="344" y="38"/>
                </a:lnTo>
                <a:lnTo>
                  <a:pt x="334" y="44"/>
                </a:lnTo>
                <a:lnTo>
                  <a:pt x="334" y="44"/>
                </a:lnTo>
                <a:lnTo>
                  <a:pt x="322" y="50"/>
                </a:lnTo>
                <a:lnTo>
                  <a:pt x="308" y="54"/>
                </a:lnTo>
                <a:lnTo>
                  <a:pt x="290" y="56"/>
                </a:lnTo>
                <a:lnTo>
                  <a:pt x="272" y="58"/>
                </a:lnTo>
                <a:lnTo>
                  <a:pt x="272" y="58"/>
                </a:lnTo>
                <a:lnTo>
                  <a:pt x="252" y="56"/>
                </a:lnTo>
                <a:lnTo>
                  <a:pt x="236" y="54"/>
                </a:lnTo>
                <a:lnTo>
                  <a:pt x="220" y="50"/>
                </a:lnTo>
                <a:lnTo>
                  <a:pt x="210" y="44"/>
                </a:lnTo>
                <a:lnTo>
                  <a:pt x="210" y="44"/>
                </a:lnTo>
                <a:lnTo>
                  <a:pt x="200" y="38"/>
                </a:lnTo>
                <a:lnTo>
                  <a:pt x="198" y="34"/>
                </a:lnTo>
                <a:lnTo>
                  <a:pt x="196" y="28"/>
                </a:lnTo>
                <a:lnTo>
                  <a:pt x="196" y="28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2" name="Freeform 4989">
            <a:extLst>
              <a:ext uri="{FF2B5EF4-FFF2-40B4-BE49-F238E27FC236}">
                <a16:creationId xmlns="" xmlns:a16="http://schemas.microsoft.com/office/drawing/2014/main" id="{AA0C60B6-DEC1-46E6-896D-909579A7AE46}"/>
              </a:ext>
            </a:extLst>
          </p:cNvPr>
          <p:cNvSpPr>
            <a:spLocks noChangeAspect="1"/>
          </p:cNvSpPr>
          <p:nvPr/>
        </p:nvSpPr>
        <p:spPr bwMode="auto">
          <a:xfrm>
            <a:off x="4475849" y="6188680"/>
            <a:ext cx="324000" cy="288320"/>
          </a:xfrm>
          <a:custGeom>
            <a:avLst/>
            <a:gdLst>
              <a:gd name="T0" fmla="*/ 356 w 356"/>
              <a:gd name="T1" fmla="*/ 158 h 316"/>
              <a:gd name="T2" fmla="*/ 354 w 356"/>
              <a:gd name="T3" fmla="*/ 172 h 316"/>
              <a:gd name="T4" fmla="*/ 346 w 356"/>
              <a:gd name="T5" fmla="*/ 182 h 316"/>
              <a:gd name="T6" fmla="*/ 336 w 356"/>
              <a:gd name="T7" fmla="*/ 190 h 316"/>
              <a:gd name="T8" fmla="*/ 322 w 356"/>
              <a:gd name="T9" fmla="*/ 192 h 316"/>
              <a:gd name="T10" fmla="*/ 280 w 356"/>
              <a:gd name="T11" fmla="*/ 266 h 316"/>
              <a:gd name="T12" fmla="*/ 282 w 356"/>
              <a:gd name="T13" fmla="*/ 272 h 316"/>
              <a:gd name="T14" fmla="*/ 284 w 356"/>
              <a:gd name="T15" fmla="*/ 286 h 316"/>
              <a:gd name="T16" fmla="*/ 280 w 356"/>
              <a:gd name="T17" fmla="*/ 298 h 316"/>
              <a:gd name="T18" fmla="*/ 272 w 356"/>
              <a:gd name="T19" fmla="*/ 308 h 316"/>
              <a:gd name="T20" fmla="*/ 266 w 356"/>
              <a:gd name="T21" fmla="*/ 312 h 316"/>
              <a:gd name="T22" fmla="*/ 250 w 356"/>
              <a:gd name="T23" fmla="*/ 316 h 316"/>
              <a:gd name="T24" fmla="*/ 242 w 356"/>
              <a:gd name="T25" fmla="*/ 316 h 316"/>
              <a:gd name="T26" fmla="*/ 226 w 356"/>
              <a:gd name="T27" fmla="*/ 308 h 316"/>
              <a:gd name="T28" fmla="*/ 178 w 356"/>
              <a:gd name="T29" fmla="*/ 226 h 316"/>
              <a:gd name="T30" fmla="*/ 136 w 356"/>
              <a:gd name="T31" fmla="*/ 300 h 316"/>
              <a:gd name="T32" fmla="*/ 122 w 356"/>
              <a:gd name="T33" fmla="*/ 312 h 316"/>
              <a:gd name="T34" fmla="*/ 106 w 356"/>
              <a:gd name="T35" fmla="*/ 316 h 316"/>
              <a:gd name="T36" fmla="*/ 98 w 356"/>
              <a:gd name="T37" fmla="*/ 316 h 316"/>
              <a:gd name="T38" fmla="*/ 88 w 356"/>
              <a:gd name="T39" fmla="*/ 312 h 316"/>
              <a:gd name="T40" fmla="*/ 78 w 356"/>
              <a:gd name="T41" fmla="*/ 304 h 316"/>
              <a:gd name="T42" fmla="*/ 74 w 356"/>
              <a:gd name="T43" fmla="*/ 292 h 316"/>
              <a:gd name="T44" fmla="*/ 72 w 356"/>
              <a:gd name="T45" fmla="*/ 278 h 316"/>
              <a:gd name="T46" fmla="*/ 76 w 356"/>
              <a:gd name="T47" fmla="*/ 266 h 316"/>
              <a:gd name="T48" fmla="*/ 34 w 356"/>
              <a:gd name="T49" fmla="*/ 192 h 316"/>
              <a:gd name="T50" fmla="*/ 28 w 356"/>
              <a:gd name="T51" fmla="*/ 192 h 316"/>
              <a:gd name="T52" fmla="*/ 14 w 356"/>
              <a:gd name="T53" fmla="*/ 186 h 316"/>
              <a:gd name="T54" fmla="*/ 6 w 356"/>
              <a:gd name="T55" fmla="*/ 178 h 316"/>
              <a:gd name="T56" fmla="*/ 0 w 356"/>
              <a:gd name="T57" fmla="*/ 164 h 316"/>
              <a:gd name="T58" fmla="*/ 0 w 356"/>
              <a:gd name="T59" fmla="*/ 158 h 316"/>
              <a:gd name="T60" fmla="*/ 2 w 356"/>
              <a:gd name="T61" fmla="*/ 144 h 316"/>
              <a:gd name="T62" fmla="*/ 10 w 356"/>
              <a:gd name="T63" fmla="*/ 134 h 316"/>
              <a:gd name="T64" fmla="*/ 20 w 356"/>
              <a:gd name="T65" fmla="*/ 126 h 316"/>
              <a:gd name="T66" fmla="*/ 34 w 356"/>
              <a:gd name="T67" fmla="*/ 124 h 316"/>
              <a:gd name="T68" fmla="*/ 76 w 356"/>
              <a:gd name="T69" fmla="*/ 50 h 316"/>
              <a:gd name="T70" fmla="*/ 74 w 356"/>
              <a:gd name="T71" fmla="*/ 44 h 316"/>
              <a:gd name="T72" fmla="*/ 72 w 356"/>
              <a:gd name="T73" fmla="*/ 30 h 316"/>
              <a:gd name="T74" fmla="*/ 76 w 356"/>
              <a:gd name="T75" fmla="*/ 18 h 316"/>
              <a:gd name="T76" fmla="*/ 84 w 356"/>
              <a:gd name="T77" fmla="*/ 8 h 316"/>
              <a:gd name="T78" fmla="*/ 90 w 356"/>
              <a:gd name="T79" fmla="*/ 4 h 316"/>
              <a:gd name="T80" fmla="*/ 102 w 356"/>
              <a:gd name="T81" fmla="*/ 0 h 316"/>
              <a:gd name="T82" fmla="*/ 114 w 356"/>
              <a:gd name="T83" fmla="*/ 0 h 316"/>
              <a:gd name="T84" fmla="*/ 126 w 356"/>
              <a:gd name="T85" fmla="*/ 6 h 316"/>
              <a:gd name="T86" fmla="*/ 136 w 356"/>
              <a:gd name="T87" fmla="*/ 16 h 316"/>
              <a:gd name="T88" fmla="*/ 220 w 356"/>
              <a:gd name="T89" fmla="*/ 16 h 316"/>
              <a:gd name="T90" fmla="*/ 224 w 356"/>
              <a:gd name="T91" fmla="*/ 10 h 316"/>
              <a:gd name="T92" fmla="*/ 236 w 356"/>
              <a:gd name="T93" fmla="*/ 2 h 316"/>
              <a:gd name="T94" fmla="*/ 248 w 356"/>
              <a:gd name="T95" fmla="*/ 0 h 316"/>
              <a:gd name="T96" fmla="*/ 260 w 356"/>
              <a:gd name="T97" fmla="*/ 2 h 316"/>
              <a:gd name="T98" fmla="*/ 268 w 356"/>
              <a:gd name="T99" fmla="*/ 4 h 316"/>
              <a:gd name="T100" fmla="*/ 278 w 356"/>
              <a:gd name="T101" fmla="*/ 12 h 316"/>
              <a:gd name="T102" fmla="*/ 282 w 356"/>
              <a:gd name="T103" fmla="*/ 24 h 316"/>
              <a:gd name="T104" fmla="*/ 284 w 356"/>
              <a:gd name="T105" fmla="*/ 38 h 316"/>
              <a:gd name="T106" fmla="*/ 280 w 356"/>
              <a:gd name="T107" fmla="*/ 50 h 316"/>
              <a:gd name="T108" fmla="*/ 322 w 356"/>
              <a:gd name="T109" fmla="*/ 124 h 316"/>
              <a:gd name="T110" fmla="*/ 328 w 356"/>
              <a:gd name="T111" fmla="*/ 124 h 316"/>
              <a:gd name="T112" fmla="*/ 342 w 356"/>
              <a:gd name="T113" fmla="*/ 130 h 316"/>
              <a:gd name="T114" fmla="*/ 350 w 356"/>
              <a:gd name="T115" fmla="*/ 140 h 316"/>
              <a:gd name="T116" fmla="*/ 356 w 356"/>
              <a:gd name="T117" fmla="*/ 152 h 316"/>
              <a:gd name="T118" fmla="*/ 356 w 356"/>
              <a:gd name="T119" fmla="*/ 158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16">
                <a:moveTo>
                  <a:pt x="356" y="158"/>
                </a:moveTo>
                <a:lnTo>
                  <a:pt x="356" y="158"/>
                </a:lnTo>
                <a:lnTo>
                  <a:pt x="356" y="164"/>
                </a:lnTo>
                <a:lnTo>
                  <a:pt x="354" y="172"/>
                </a:lnTo>
                <a:lnTo>
                  <a:pt x="350" y="178"/>
                </a:lnTo>
                <a:lnTo>
                  <a:pt x="346" y="182"/>
                </a:lnTo>
                <a:lnTo>
                  <a:pt x="342" y="186"/>
                </a:lnTo>
                <a:lnTo>
                  <a:pt x="336" y="190"/>
                </a:lnTo>
                <a:lnTo>
                  <a:pt x="328" y="192"/>
                </a:lnTo>
                <a:lnTo>
                  <a:pt x="322" y="192"/>
                </a:lnTo>
                <a:lnTo>
                  <a:pt x="236" y="192"/>
                </a:lnTo>
                <a:lnTo>
                  <a:pt x="280" y="266"/>
                </a:lnTo>
                <a:lnTo>
                  <a:pt x="280" y="266"/>
                </a:lnTo>
                <a:lnTo>
                  <a:pt x="282" y="272"/>
                </a:lnTo>
                <a:lnTo>
                  <a:pt x="284" y="278"/>
                </a:lnTo>
                <a:lnTo>
                  <a:pt x="284" y="286"/>
                </a:lnTo>
                <a:lnTo>
                  <a:pt x="282" y="292"/>
                </a:lnTo>
                <a:lnTo>
                  <a:pt x="280" y="298"/>
                </a:lnTo>
                <a:lnTo>
                  <a:pt x="278" y="304"/>
                </a:lnTo>
                <a:lnTo>
                  <a:pt x="272" y="308"/>
                </a:lnTo>
                <a:lnTo>
                  <a:pt x="266" y="312"/>
                </a:lnTo>
                <a:lnTo>
                  <a:pt x="266" y="312"/>
                </a:lnTo>
                <a:lnTo>
                  <a:pt x="258" y="316"/>
                </a:lnTo>
                <a:lnTo>
                  <a:pt x="250" y="316"/>
                </a:lnTo>
                <a:lnTo>
                  <a:pt x="250" y="316"/>
                </a:lnTo>
                <a:lnTo>
                  <a:pt x="242" y="316"/>
                </a:lnTo>
                <a:lnTo>
                  <a:pt x="234" y="312"/>
                </a:lnTo>
                <a:lnTo>
                  <a:pt x="226" y="308"/>
                </a:lnTo>
                <a:lnTo>
                  <a:pt x="220" y="300"/>
                </a:lnTo>
                <a:lnTo>
                  <a:pt x="178" y="226"/>
                </a:lnTo>
                <a:lnTo>
                  <a:pt x="136" y="300"/>
                </a:lnTo>
                <a:lnTo>
                  <a:pt x="136" y="300"/>
                </a:lnTo>
                <a:lnTo>
                  <a:pt x="130" y="306"/>
                </a:lnTo>
                <a:lnTo>
                  <a:pt x="122" y="312"/>
                </a:lnTo>
                <a:lnTo>
                  <a:pt x="114" y="316"/>
                </a:lnTo>
                <a:lnTo>
                  <a:pt x="106" y="316"/>
                </a:lnTo>
                <a:lnTo>
                  <a:pt x="106" y="316"/>
                </a:lnTo>
                <a:lnTo>
                  <a:pt x="98" y="316"/>
                </a:lnTo>
                <a:lnTo>
                  <a:pt x="88" y="312"/>
                </a:lnTo>
                <a:lnTo>
                  <a:pt x="88" y="312"/>
                </a:lnTo>
                <a:lnTo>
                  <a:pt x="84" y="308"/>
                </a:lnTo>
                <a:lnTo>
                  <a:pt x="78" y="304"/>
                </a:lnTo>
                <a:lnTo>
                  <a:pt x="76" y="298"/>
                </a:lnTo>
                <a:lnTo>
                  <a:pt x="74" y="292"/>
                </a:lnTo>
                <a:lnTo>
                  <a:pt x="72" y="286"/>
                </a:lnTo>
                <a:lnTo>
                  <a:pt x="72" y="278"/>
                </a:lnTo>
                <a:lnTo>
                  <a:pt x="74" y="272"/>
                </a:lnTo>
                <a:lnTo>
                  <a:pt x="76" y="266"/>
                </a:lnTo>
                <a:lnTo>
                  <a:pt x="120" y="192"/>
                </a:lnTo>
                <a:lnTo>
                  <a:pt x="34" y="192"/>
                </a:lnTo>
                <a:lnTo>
                  <a:pt x="34" y="192"/>
                </a:lnTo>
                <a:lnTo>
                  <a:pt x="28" y="192"/>
                </a:lnTo>
                <a:lnTo>
                  <a:pt x="20" y="190"/>
                </a:lnTo>
                <a:lnTo>
                  <a:pt x="14" y="186"/>
                </a:lnTo>
                <a:lnTo>
                  <a:pt x="10" y="182"/>
                </a:lnTo>
                <a:lnTo>
                  <a:pt x="6" y="178"/>
                </a:lnTo>
                <a:lnTo>
                  <a:pt x="2" y="172"/>
                </a:lnTo>
                <a:lnTo>
                  <a:pt x="0" y="164"/>
                </a:lnTo>
                <a:lnTo>
                  <a:pt x="0" y="158"/>
                </a:lnTo>
                <a:lnTo>
                  <a:pt x="0" y="158"/>
                </a:lnTo>
                <a:lnTo>
                  <a:pt x="0" y="152"/>
                </a:lnTo>
                <a:lnTo>
                  <a:pt x="2" y="144"/>
                </a:lnTo>
                <a:lnTo>
                  <a:pt x="6" y="140"/>
                </a:lnTo>
                <a:lnTo>
                  <a:pt x="10" y="134"/>
                </a:lnTo>
                <a:lnTo>
                  <a:pt x="14" y="130"/>
                </a:lnTo>
                <a:lnTo>
                  <a:pt x="20" y="126"/>
                </a:lnTo>
                <a:lnTo>
                  <a:pt x="28" y="124"/>
                </a:lnTo>
                <a:lnTo>
                  <a:pt x="34" y="124"/>
                </a:lnTo>
                <a:lnTo>
                  <a:pt x="120" y="124"/>
                </a:lnTo>
                <a:lnTo>
                  <a:pt x="76" y="50"/>
                </a:lnTo>
                <a:lnTo>
                  <a:pt x="76" y="50"/>
                </a:lnTo>
                <a:lnTo>
                  <a:pt x="74" y="44"/>
                </a:lnTo>
                <a:lnTo>
                  <a:pt x="72" y="38"/>
                </a:lnTo>
                <a:lnTo>
                  <a:pt x="72" y="30"/>
                </a:lnTo>
                <a:lnTo>
                  <a:pt x="74" y="24"/>
                </a:lnTo>
                <a:lnTo>
                  <a:pt x="76" y="18"/>
                </a:lnTo>
                <a:lnTo>
                  <a:pt x="78" y="12"/>
                </a:lnTo>
                <a:lnTo>
                  <a:pt x="84" y="8"/>
                </a:lnTo>
                <a:lnTo>
                  <a:pt x="90" y="4"/>
                </a:lnTo>
                <a:lnTo>
                  <a:pt x="90" y="4"/>
                </a:lnTo>
                <a:lnTo>
                  <a:pt x="96" y="2"/>
                </a:lnTo>
                <a:lnTo>
                  <a:pt x="102" y="0"/>
                </a:lnTo>
                <a:lnTo>
                  <a:pt x="108" y="0"/>
                </a:lnTo>
                <a:lnTo>
                  <a:pt x="114" y="0"/>
                </a:lnTo>
                <a:lnTo>
                  <a:pt x="120" y="2"/>
                </a:lnTo>
                <a:lnTo>
                  <a:pt x="126" y="6"/>
                </a:lnTo>
                <a:lnTo>
                  <a:pt x="132" y="10"/>
                </a:lnTo>
                <a:lnTo>
                  <a:pt x="136" y="16"/>
                </a:lnTo>
                <a:lnTo>
                  <a:pt x="178" y="90"/>
                </a:lnTo>
                <a:lnTo>
                  <a:pt x="220" y="16"/>
                </a:lnTo>
                <a:lnTo>
                  <a:pt x="220" y="16"/>
                </a:lnTo>
                <a:lnTo>
                  <a:pt x="224" y="10"/>
                </a:lnTo>
                <a:lnTo>
                  <a:pt x="230" y="6"/>
                </a:lnTo>
                <a:lnTo>
                  <a:pt x="236" y="2"/>
                </a:lnTo>
                <a:lnTo>
                  <a:pt x="242" y="0"/>
                </a:lnTo>
                <a:lnTo>
                  <a:pt x="248" y="0"/>
                </a:lnTo>
                <a:lnTo>
                  <a:pt x="254" y="0"/>
                </a:lnTo>
                <a:lnTo>
                  <a:pt x="260" y="2"/>
                </a:lnTo>
                <a:lnTo>
                  <a:pt x="268" y="4"/>
                </a:lnTo>
                <a:lnTo>
                  <a:pt x="268" y="4"/>
                </a:lnTo>
                <a:lnTo>
                  <a:pt x="272" y="8"/>
                </a:lnTo>
                <a:lnTo>
                  <a:pt x="278" y="12"/>
                </a:lnTo>
                <a:lnTo>
                  <a:pt x="280" y="18"/>
                </a:lnTo>
                <a:lnTo>
                  <a:pt x="282" y="24"/>
                </a:lnTo>
                <a:lnTo>
                  <a:pt x="284" y="30"/>
                </a:lnTo>
                <a:lnTo>
                  <a:pt x="284" y="38"/>
                </a:lnTo>
                <a:lnTo>
                  <a:pt x="282" y="44"/>
                </a:lnTo>
                <a:lnTo>
                  <a:pt x="280" y="50"/>
                </a:lnTo>
                <a:lnTo>
                  <a:pt x="236" y="124"/>
                </a:lnTo>
                <a:lnTo>
                  <a:pt x="322" y="124"/>
                </a:lnTo>
                <a:lnTo>
                  <a:pt x="322" y="124"/>
                </a:lnTo>
                <a:lnTo>
                  <a:pt x="328" y="124"/>
                </a:lnTo>
                <a:lnTo>
                  <a:pt x="336" y="126"/>
                </a:lnTo>
                <a:lnTo>
                  <a:pt x="342" y="130"/>
                </a:lnTo>
                <a:lnTo>
                  <a:pt x="346" y="134"/>
                </a:lnTo>
                <a:lnTo>
                  <a:pt x="350" y="140"/>
                </a:lnTo>
                <a:lnTo>
                  <a:pt x="354" y="144"/>
                </a:lnTo>
                <a:lnTo>
                  <a:pt x="356" y="152"/>
                </a:lnTo>
                <a:lnTo>
                  <a:pt x="356" y="158"/>
                </a:lnTo>
                <a:lnTo>
                  <a:pt x="356" y="158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97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="" xmlns:a16="http://schemas.microsoft.com/office/drawing/2014/main" id="{7DB30F53-3D86-43B1-AB6B-363A0DEFF0F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550262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think-cell Slide" r:id="rId5" imgW="517" imgH="516" progId="TCLayout.ActiveDocument.1">
                  <p:embed/>
                </p:oleObj>
              </mc:Choice>
              <mc:Fallback>
                <p:oleObj name="think-cell Slide" r:id="rId5" imgW="517" imgH="5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CAA2911-F3F7-4998-9B80-CE544163C258}"/>
              </a:ext>
            </a:extLst>
          </p:cNvPr>
          <p:cNvSpPr/>
          <p:nvPr/>
        </p:nvSpPr>
        <p:spPr>
          <a:xfrm>
            <a:off x="273049" y="1828800"/>
            <a:ext cx="8559185" cy="4765674"/>
          </a:xfrm>
          <a:prstGeom prst="rect">
            <a:avLst/>
          </a:prstGeom>
          <a:solidFill>
            <a:srgbClr val="FFFFFF"/>
          </a:solidFill>
          <a:ln w="19050">
            <a:solidFill>
              <a:srgbClr val="ECECE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895255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  <p:sp>
        <p:nvSpPr>
          <p:cNvPr id="16" name="object 4"/>
          <p:cNvSpPr txBox="1"/>
          <p:nvPr/>
        </p:nvSpPr>
        <p:spPr>
          <a:xfrm>
            <a:off x="1143000" y="152400"/>
            <a:ext cx="7689235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000" b="1" spc="-10" dirty="0">
                <a:latin typeface="+mj-lt"/>
                <a:cs typeface="Calibri Light" panose="020F0302020204030204" pitchFamily="34" charset="0"/>
              </a:rPr>
              <a:t>TSO LLC has already started new procurements on Prozorro and invites Ukrainian and international players to participate </a:t>
            </a:r>
            <a:endParaRPr lang="uk-UA" sz="3000" spc="-1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FA0A3645-B963-48F9-8090-6D8C878020E0}"/>
              </a:ext>
            </a:extLst>
          </p:cNvPr>
          <p:cNvSpPr/>
          <p:nvPr/>
        </p:nvSpPr>
        <p:spPr>
          <a:xfrm>
            <a:off x="535316" y="2609637"/>
            <a:ext cx="3204000" cy="3204000"/>
          </a:xfrm>
          <a:prstGeom prst="ellipse">
            <a:avLst/>
          </a:prstGeom>
          <a:solidFill>
            <a:srgbClr val="00A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100+ tender procedures</a:t>
            </a:r>
            <a:r>
              <a:rPr lang="en-US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algn="ctr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already launched by TSO LLC on Prozorro for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~ UAH 9 </a:t>
            </a:r>
            <a:r>
              <a:rPr lang="en-US" sz="2800" b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bln</a:t>
            </a:r>
            <a:endParaRPr lang="en-GB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BB5D1CD5-0C9F-40E0-A8E4-A85544F6D091}"/>
              </a:ext>
            </a:extLst>
          </p:cNvPr>
          <p:cNvGrpSpPr/>
          <p:nvPr/>
        </p:nvGrpSpPr>
        <p:grpSpPr>
          <a:xfrm>
            <a:off x="4807745" y="2465522"/>
            <a:ext cx="3782216" cy="3492230"/>
            <a:chOff x="4062000" y="1828801"/>
            <a:chExt cx="4929600" cy="4321367"/>
          </a:xfrm>
        </p:grpSpPr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79C94006-03DD-445B-BC25-426EB6F92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062000" y="1828801"/>
              <a:ext cx="4320000" cy="223656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="" xmlns:a16="http://schemas.microsoft.com/office/drawing/2014/main" id="{EB1E68A5-8210-48B9-9B5F-A3E31291D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366800" y="2880394"/>
              <a:ext cx="4320000" cy="223955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A7C04280-CDB7-4D74-B729-60C66B864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671600" y="3934978"/>
              <a:ext cx="4320000" cy="2215190"/>
            </a:xfrm>
            <a:prstGeom prst="rect">
              <a:avLst/>
            </a:prstGeom>
          </p:spPr>
        </p:pic>
      </p:grp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5EE1BA61-D5BE-4328-86BA-ED3411972F5E}"/>
              </a:ext>
            </a:extLst>
          </p:cNvPr>
          <p:cNvSpPr/>
          <p:nvPr/>
        </p:nvSpPr>
        <p:spPr>
          <a:xfrm rot="16200000">
            <a:off x="1948943" y="3977864"/>
            <a:ext cx="4321367" cy="467546"/>
          </a:xfrm>
          <a:prstGeom prst="triangle">
            <a:avLst/>
          </a:prstGeom>
          <a:gradFill>
            <a:gsLst>
              <a:gs pos="100000">
                <a:schemeClr val="bg1"/>
              </a:gs>
              <a:gs pos="25000">
                <a:srgbClr val="B3E9F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4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>
            <a:extLst>
              <a:ext uri="{FF2B5EF4-FFF2-40B4-BE49-F238E27FC236}">
                <a16:creationId xmlns="" xmlns:a16="http://schemas.microsoft.com/office/drawing/2014/main" id="{459D21D6-8CAD-4EE9-8F65-4461B464850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15" name="Object 14" hidden="1">
                        <a:extLst>
                          <a:ext uri="{FF2B5EF4-FFF2-40B4-BE49-F238E27FC236}">
                            <a16:creationId xmlns="" xmlns:a16="http://schemas.microsoft.com/office/drawing/2014/main" id="{459D21D6-8CAD-4EE9-8F65-4461B46485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5A186521-EAF4-4738-9A37-83A2299FC00B}"/>
              </a:ext>
            </a:extLst>
          </p:cNvPr>
          <p:cNvSpPr/>
          <p:nvPr/>
        </p:nvSpPr>
        <p:spPr>
          <a:xfrm>
            <a:off x="2438401" y="5575314"/>
            <a:ext cx="4953000" cy="7282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 (Body)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DA762695-B973-4D67-96DB-062E673BD472}"/>
              </a:ext>
            </a:extLst>
          </p:cNvPr>
          <p:cNvSpPr/>
          <p:nvPr/>
        </p:nvSpPr>
        <p:spPr>
          <a:xfrm>
            <a:off x="2438400" y="4518280"/>
            <a:ext cx="4952999" cy="97784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 (Body)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601FCB36-2AB3-4B62-AED2-BE45C7C9E7A1}"/>
              </a:ext>
            </a:extLst>
          </p:cNvPr>
          <p:cNvSpPr/>
          <p:nvPr/>
        </p:nvSpPr>
        <p:spPr>
          <a:xfrm>
            <a:off x="2443733" y="2576525"/>
            <a:ext cx="4947666" cy="189819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 (Body)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  <p:sp>
        <p:nvSpPr>
          <p:cNvPr id="16" name="object 4"/>
          <p:cNvSpPr txBox="1"/>
          <p:nvPr/>
        </p:nvSpPr>
        <p:spPr>
          <a:xfrm>
            <a:off x="1143000" y="152400"/>
            <a:ext cx="768923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000" b="1" spc="-10" dirty="0">
                <a:latin typeface="+mj-lt"/>
                <a:cs typeface="Calibri Light" panose="020F0302020204030204" pitchFamily="34" charset="0"/>
              </a:rPr>
              <a:t>TSO LLC has own IT environment independent from vertically-integrated undertaking</a:t>
            </a:r>
            <a:endParaRPr lang="uk-UA" sz="3000" spc="-1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FC23788-A4DA-4D1E-BB33-F852E36CFEA8}"/>
              </a:ext>
            </a:extLst>
          </p:cNvPr>
          <p:cNvSpPr/>
          <p:nvPr/>
        </p:nvSpPr>
        <p:spPr>
          <a:xfrm>
            <a:off x="639497" y="1610326"/>
            <a:ext cx="1720394" cy="868607"/>
          </a:xfrm>
          <a:prstGeom prst="rect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4166410-0054-419F-A4F6-0913A82CFE35}"/>
              </a:ext>
            </a:extLst>
          </p:cNvPr>
          <p:cNvSpPr/>
          <p:nvPr/>
        </p:nvSpPr>
        <p:spPr>
          <a:xfrm>
            <a:off x="639497" y="2576524"/>
            <a:ext cx="1720394" cy="1859289"/>
          </a:xfrm>
          <a:prstGeom prst="rect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13" name="Freeform 4958">
            <a:extLst>
              <a:ext uri="{FF2B5EF4-FFF2-40B4-BE49-F238E27FC236}">
                <a16:creationId xmlns="" xmlns:a16="http://schemas.microsoft.com/office/drawing/2014/main" id="{B250F481-DE30-4533-8F39-48B777DE506C}"/>
              </a:ext>
            </a:extLst>
          </p:cNvPr>
          <p:cNvSpPr>
            <a:spLocks noEditPoints="1"/>
          </p:cNvSpPr>
          <p:nvPr/>
        </p:nvSpPr>
        <p:spPr bwMode="auto">
          <a:xfrm>
            <a:off x="664865" y="1625471"/>
            <a:ext cx="307901" cy="281150"/>
          </a:xfrm>
          <a:custGeom>
            <a:avLst/>
            <a:gdLst>
              <a:gd name="T0" fmla="*/ 294 w 414"/>
              <a:gd name="T1" fmla="*/ 176 h 404"/>
              <a:gd name="T2" fmla="*/ 272 w 414"/>
              <a:gd name="T3" fmla="*/ 200 h 404"/>
              <a:gd name="T4" fmla="*/ 272 w 414"/>
              <a:gd name="T5" fmla="*/ 220 h 404"/>
              <a:gd name="T6" fmla="*/ 294 w 414"/>
              <a:gd name="T7" fmla="*/ 244 h 404"/>
              <a:gd name="T8" fmla="*/ 286 w 414"/>
              <a:gd name="T9" fmla="*/ 316 h 404"/>
              <a:gd name="T10" fmla="*/ 244 w 414"/>
              <a:gd name="T11" fmla="*/ 338 h 404"/>
              <a:gd name="T12" fmla="*/ 212 w 414"/>
              <a:gd name="T13" fmla="*/ 316 h 404"/>
              <a:gd name="T14" fmla="*/ 170 w 414"/>
              <a:gd name="T15" fmla="*/ 332 h 404"/>
              <a:gd name="T16" fmla="*/ 112 w 414"/>
              <a:gd name="T17" fmla="*/ 378 h 404"/>
              <a:gd name="T18" fmla="*/ 128 w 414"/>
              <a:gd name="T19" fmla="*/ 390 h 404"/>
              <a:gd name="T20" fmla="*/ 174 w 414"/>
              <a:gd name="T21" fmla="*/ 372 h 404"/>
              <a:gd name="T22" fmla="*/ 212 w 414"/>
              <a:gd name="T23" fmla="*/ 382 h 404"/>
              <a:gd name="T24" fmla="*/ 244 w 414"/>
              <a:gd name="T25" fmla="*/ 358 h 404"/>
              <a:gd name="T26" fmla="*/ 302 w 414"/>
              <a:gd name="T27" fmla="*/ 328 h 404"/>
              <a:gd name="T28" fmla="*/ 314 w 414"/>
              <a:gd name="T29" fmla="*/ 288 h 404"/>
              <a:gd name="T30" fmla="*/ 336 w 414"/>
              <a:gd name="T31" fmla="*/ 228 h 404"/>
              <a:gd name="T32" fmla="*/ 414 w 414"/>
              <a:gd name="T33" fmla="*/ 210 h 404"/>
              <a:gd name="T34" fmla="*/ 330 w 414"/>
              <a:gd name="T35" fmla="*/ 184 h 404"/>
              <a:gd name="T36" fmla="*/ 200 w 414"/>
              <a:gd name="T37" fmla="*/ 364 h 404"/>
              <a:gd name="T38" fmla="*/ 186 w 414"/>
              <a:gd name="T39" fmla="*/ 348 h 404"/>
              <a:gd name="T40" fmla="*/ 200 w 414"/>
              <a:gd name="T41" fmla="*/ 334 h 404"/>
              <a:gd name="T42" fmla="*/ 216 w 414"/>
              <a:gd name="T43" fmla="*/ 348 h 404"/>
              <a:gd name="T44" fmla="*/ 200 w 414"/>
              <a:gd name="T45" fmla="*/ 364 h 404"/>
              <a:gd name="T46" fmla="*/ 334 w 414"/>
              <a:gd name="T47" fmla="*/ 138 h 404"/>
              <a:gd name="T48" fmla="*/ 16 w 414"/>
              <a:gd name="T49" fmla="*/ 292 h 404"/>
              <a:gd name="T50" fmla="*/ 46 w 414"/>
              <a:gd name="T51" fmla="*/ 240 h 404"/>
              <a:gd name="T52" fmla="*/ 80 w 414"/>
              <a:gd name="T53" fmla="*/ 240 h 404"/>
              <a:gd name="T54" fmla="*/ 120 w 414"/>
              <a:gd name="T55" fmla="*/ 238 h 404"/>
              <a:gd name="T56" fmla="*/ 168 w 414"/>
              <a:gd name="T57" fmla="*/ 220 h 404"/>
              <a:gd name="T58" fmla="*/ 136 w 414"/>
              <a:gd name="T59" fmla="*/ 200 h 404"/>
              <a:gd name="T60" fmla="*/ 120 w 414"/>
              <a:gd name="T61" fmla="*/ 182 h 404"/>
              <a:gd name="T62" fmla="*/ 86 w 414"/>
              <a:gd name="T63" fmla="*/ 176 h 404"/>
              <a:gd name="T64" fmla="*/ 62 w 414"/>
              <a:gd name="T65" fmla="*/ 206 h 404"/>
              <a:gd name="T66" fmla="*/ 16 w 414"/>
              <a:gd name="T67" fmla="*/ 242 h 404"/>
              <a:gd name="T68" fmla="*/ 6 w 414"/>
              <a:gd name="T69" fmla="*/ 292 h 404"/>
              <a:gd name="T70" fmla="*/ 104 w 414"/>
              <a:gd name="T71" fmla="*/ 196 h 404"/>
              <a:gd name="T72" fmla="*/ 112 w 414"/>
              <a:gd name="T73" fmla="*/ 216 h 404"/>
              <a:gd name="T74" fmla="*/ 92 w 414"/>
              <a:gd name="T75" fmla="*/ 224 h 404"/>
              <a:gd name="T76" fmla="*/ 84 w 414"/>
              <a:gd name="T77" fmla="*/ 204 h 404"/>
              <a:gd name="T78" fmla="*/ 108 w 414"/>
              <a:gd name="T79" fmla="*/ 306 h 404"/>
              <a:gd name="T80" fmla="*/ 124 w 414"/>
              <a:gd name="T81" fmla="*/ 284 h 404"/>
              <a:gd name="T82" fmla="*/ 184 w 414"/>
              <a:gd name="T83" fmla="*/ 234 h 404"/>
              <a:gd name="T84" fmla="*/ 212 w 414"/>
              <a:gd name="T85" fmla="*/ 202 h 404"/>
              <a:gd name="T86" fmla="*/ 180 w 414"/>
              <a:gd name="T87" fmla="*/ 276 h 404"/>
              <a:gd name="T88" fmla="*/ 108 w 414"/>
              <a:gd name="T89" fmla="*/ 306 h 404"/>
              <a:gd name="T90" fmla="*/ 212 w 414"/>
              <a:gd name="T91" fmla="*/ 68 h 404"/>
              <a:gd name="T92" fmla="*/ 236 w 414"/>
              <a:gd name="T93" fmla="*/ 34 h 404"/>
              <a:gd name="T94" fmla="*/ 222 w 414"/>
              <a:gd name="T95" fmla="*/ 6 h 404"/>
              <a:gd name="T96" fmla="*/ 194 w 414"/>
              <a:gd name="T97" fmla="*/ 0 h 404"/>
              <a:gd name="T98" fmla="*/ 168 w 414"/>
              <a:gd name="T99" fmla="*/ 22 h 404"/>
              <a:gd name="T100" fmla="*/ 174 w 414"/>
              <a:gd name="T101" fmla="*/ 56 h 404"/>
              <a:gd name="T102" fmla="*/ 202 w 414"/>
              <a:gd name="T103" fmla="*/ 20 h 404"/>
              <a:gd name="T104" fmla="*/ 216 w 414"/>
              <a:gd name="T105" fmla="*/ 34 h 404"/>
              <a:gd name="T106" fmla="*/ 202 w 414"/>
              <a:gd name="T107" fmla="*/ 50 h 404"/>
              <a:gd name="T108" fmla="*/ 186 w 414"/>
              <a:gd name="T109" fmla="*/ 34 h 404"/>
              <a:gd name="T110" fmla="*/ 202 w 414"/>
              <a:gd name="T111" fmla="*/ 20 h 404"/>
              <a:gd name="T112" fmla="*/ 2 w 414"/>
              <a:gd name="T113" fmla="*/ 138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14" h="404">
                <a:moveTo>
                  <a:pt x="314" y="176"/>
                </a:moveTo>
                <a:lnTo>
                  <a:pt x="314" y="30"/>
                </a:lnTo>
                <a:lnTo>
                  <a:pt x="314" y="30"/>
                </a:lnTo>
                <a:lnTo>
                  <a:pt x="294" y="20"/>
                </a:lnTo>
                <a:lnTo>
                  <a:pt x="294" y="176"/>
                </a:lnTo>
                <a:lnTo>
                  <a:pt x="294" y="176"/>
                </a:lnTo>
                <a:lnTo>
                  <a:pt x="286" y="180"/>
                </a:lnTo>
                <a:lnTo>
                  <a:pt x="280" y="184"/>
                </a:lnTo>
                <a:lnTo>
                  <a:pt x="274" y="192"/>
                </a:lnTo>
                <a:lnTo>
                  <a:pt x="272" y="200"/>
                </a:lnTo>
                <a:lnTo>
                  <a:pt x="232" y="200"/>
                </a:lnTo>
                <a:lnTo>
                  <a:pt x="232" y="202"/>
                </a:lnTo>
                <a:lnTo>
                  <a:pt x="232" y="202"/>
                </a:lnTo>
                <a:lnTo>
                  <a:pt x="230" y="220"/>
                </a:lnTo>
                <a:lnTo>
                  <a:pt x="272" y="220"/>
                </a:lnTo>
                <a:lnTo>
                  <a:pt x="272" y="220"/>
                </a:lnTo>
                <a:lnTo>
                  <a:pt x="274" y="228"/>
                </a:lnTo>
                <a:lnTo>
                  <a:pt x="280" y="234"/>
                </a:lnTo>
                <a:lnTo>
                  <a:pt x="286" y="240"/>
                </a:lnTo>
                <a:lnTo>
                  <a:pt x="294" y="244"/>
                </a:lnTo>
                <a:lnTo>
                  <a:pt x="294" y="288"/>
                </a:lnTo>
                <a:lnTo>
                  <a:pt x="294" y="288"/>
                </a:lnTo>
                <a:lnTo>
                  <a:pt x="294" y="298"/>
                </a:lnTo>
                <a:lnTo>
                  <a:pt x="290" y="308"/>
                </a:lnTo>
                <a:lnTo>
                  <a:pt x="286" y="316"/>
                </a:lnTo>
                <a:lnTo>
                  <a:pt x="280" y="324"/>
                </a:lnTo>
                <a:lnTo>
                  <a:pt x="272" y="330"/>
                </a:lnTo>
                <a:lnTo>
                  <a:pt x="264" y="334"/>
                </a:lnTo>
                <a:lnTo>
                  <a:pt x="254" y="338"/>
                </a:lnTo>
                <a:lnTo>
                  <a:pt x="244" y="338"/>
                </a:lnTo>
                <a:lnTo>
                  <a:pt x="234" y="338"/>
                </a:lnTo>
                <a:lnTo>
                  <a:pt x="234" y="338"/>
                </a:lnTo>
                <a:lnTo>
                  <a:pt x="230" y="328"/>
                </a:lnTo>
                <a:lnTo>
                  <a:pt x="222" y="320"/>
                </a:lnTo>
                <a:lnTo>
                  <a:pt x="212" y="316"/>
                </a:lnTo>
                <a:lnTo>
                  <a:pt x="200" y="314"/>
                </a:lnTo>
                <a:lnTo>
                  <a:pt x="200" y="314"/>
                </a:lnTo>
                <a:lnTo>
                  <a:pt x="188" y="316"/>
                </a:lnTo>
                <a:lnTo>
                  <a:pt x="178" y="322"/>
                </a:lnTo>
                <a:lnTo>
                  <a:pt x="170" y="332"/>
                </a:lnTo>
                <a:lnTo>
                  <a:pt x="166" y="342"/>
                </a:lnTo>
                <a:lnTo>
                  <a:pt x="166" y="342"/>
                </a:lnTo>
                <a:lnTo>
                  <a:pt x="146" y="350"/>
                </a:lnTo>
                <a:lnTo>
                  <a:pt x="128" y="362"/>
                </a:lnTo>
                <a:lnTo>
                  <a:pt x="112" y="378"/>
                </a:lnTo>
                <a:lnTo>
                  <a:pt x="100" y="396"/>
                </a:lnTo>
                <a:lnTo>
                  <a:pt x="100" y="396"/>
                </a:lnTo>
                <a:lnTo>
                  <a:pt x="118" y="404"/>
                </a:lnTo>
                <a:lnTo>
                  <a:pt x="118" y="404"/>
                </a:lnTo>
                <a:lnTo>
                  <a:pt x="128" y="390"/>
                </a:lnTo>
                <a:lnTo>
                  <a:pt x="140" y="378"/>
                </a:lnTo>
                <a:lnTo>
                  <a:pt x="152" y="370"/>
                </a:lnTo>
                <a:lnTo>
                  <a:pt x="168" y="362"/>
                </a:lnTo>
                <a:lnTo>
                  <a:pt x="168" y="362"/>
                </a:lnTo>
                <a:lnTo>
                  <a:pt x="174" y="372"/>
                </a:lnTo>
                <a:lnTo>
                  <a:pt x="182" y="378"/>
                </a:lnTo>
                <a:lnTo>
                  <a:pt x="190" y="382"/>
                </a:lnTo>
                <a:lnTo>
                  <a:pt x="200" y="384"/>
                </a:lnTo>
                <a:lnTo>
                  <a:pt x="200" y="384"/>
                </a:lnTo>
                <a:lnTo>
                  <a:pt x="212" y="382"/>
                </a:lnTo>
                <a:lnTo>
                  <a:pt x="222" y="378"/>
                </a:lnTo>
                <a:lnTo>
                  <a:pt x="230" y="370"/>
                </a:lnTo>
                <a:lnTo>
                  <a:pt x="234" y="358"/>
                </a:lnTo>
                <a:lnTo>
                  <a:pt x="244" y="358"/>
                </a:lnTo>
                <a:lnTo>
                  <a:pt x="244" y="358"/>
                </a:lnTo>
                <a:lnTo>
                  <a:pt x="258" y="358"/>
                </a:lnTo>
                <a:lnTo>
                  <a:pt x="272" y="354"/>
                </a:lnTo>
                <a:lnTo>
                  <a:pt x="284" y="346"/>
                </a:lnTo>
                <a:lnTo>
                  <a:pt x="294" y="338"/>
                </a:lnTo>
                <a:lnTo>
                  <a:pt x="302" y="328"/>
                </a:lnTo>
                <a:lnTo>
                  <a:pt x="310" y="316"/>
                </a:lnTo>
                <a:lnTo>
                  <a:pt x="314" y="302"/>
                </a:lnTo>
                <a:lnTo>
                  <a:pt x="314" y="288"/>
                </a:lnTo>
                <a:lnTo>
                  <a:pt x="314" y="288"/>
                </a:lnTo>
                <a:lnTo>
                  <a:pt x="314" y="288"/>
                </a:lnTo>
                <a:lnTo>
                  <a:pt x="314" y="244"/>
                </a:lnTo>
                <a:lnTo>
                  <a:pt x="314" y="244"/>
                </a:lnTo>
                <a:lnTo>
                  <a:pt x="324" y="240"/>
                </a:lnTo>
                <a:lnTo>
                  <a:pt x="330" y="234"/>
                </a:lnTo>
                <a:lnTo>
                  <a:pt x="336" y="228"/>
                </a:lnTo>
                <a:lnTo>
                  <a:pt x="338" y="220"/>
                </a:lnTo>
                <a:lnTo>
                  <a:pt x="414" y="220"/>
                </a:lnTo>
                <a:lnTo>
                  <a:pt x="414" y="220"/>
                </a:lnTo>
                <a:lnTo>
                  <a:pt x="414" y="210"/>
                </a:lnTo>
                <a:lnTo>
                  <a:pt x="414" y="210"/>
                </a:lnTo>
                <a:lnTo>
                  <a:pt x="414" y="200"/>
                </a:lnTo>
                <a:lnTo>
                  <a:pt x="338" y="200"/>
                </a:lnTo>
                <a:lnTo>
                  <a:pt x="338" y="200"/>
                </a:lnTo>
                <a:lnTo>
                  <a:pt x="336" y="192"/>
                </a:lnTo>
                <a:lnTo>
                  <a:pt x="330" y="184"/>
                </a:lnTo>
                <a:lnTo>
                  <a:pt x="324" y="180"/>
                </a:lnTo>
                <a:lnTo>
                  <a:pt x="314" y="176"/>
                </a:lnTo>
                <a:lnTo>
                  <a:pt x="314" y="176"/>
                </a:lnTo>
                <a:close/>
                <a:moveTo>
                  <a:pt x="200" y="364"/>
                </a:moveTo>
                <a:lnTo>
                  <a:pt x="200" y="364"/>
                </a:lnTo>
                <a:lnTo>
                  <a:pt x="194" y="364"/>
                </a:lnTo>
                <a:lnTo>
                  <a:pt x="190" y="360"/>
                </a:lnTo>
                <a:lnTo>
                  <a:pt x="186" y="354"/>
                </a:lnTo>
                <a:lnTo>
                  <a:pt x="186" y="348"/>
                </a:lnTo>
                <a:lnTo>
                  <a:pt x="186" y="348"/>
                </a:lnTo>
                <a:lnTo>
                  <a:pt x="186" y="342"/>
                </a:lnTo>
                <a:lnTo>
                  <a:pt x="190" y="338"/>
                </a:lnTo>
                <a:lnTo>
                  <a:pt x="194" y="334"/>
                </a:lnTo>
                <a:lnTo>
                  <a:pt x="200" y="334"/>
                </a:lnTo>
                <a:lnTo>
                  <a:pt x="200" y="334"/>
                </a:lnTo>
                <a:lnTo>
                  <a:pt x="206" y="334"/>
                </a:lnTo>
                <a:lnTo>
                  <a:pt x="212" y="338"/>
                </a:lnTo>
                <a:lnTo>
                  <a:pt x="216" y="342"/>
                </a:lnTo>
                <a:lnTo>
                  <a:pt x="216" y="348"/>
                </a:lnTo>
                <a:lnTo>
                  <a:pt x="216" y="348"/>
                </a:lnTo>
                <a:lnTo>
                  <a:pt x="216" y="354"/>
                </a:lnTo>
                <a:lnTo>
                  <a:pt x="212" y="360"/>
                </a:lnTo>
                <a:lnTo>
                  <a:pt x="206" y="364"/>
                </a:lnTo>
                <a:lnTo>
                  <a:pt x="200" y="364"/>
                </a:lnTo>
                <a:lnTo>
                  <a:pt x="200" y="364"/>
                </a:lnTo>
                <a:close/>
                <a:moveTo>
                  <a:pt x="334" y="118"/>
                </a:moveTo>
                <a:lnTo>
                  <a:pt x="394" y="118"/>
                </a:lnTo>
                <a:lnTo>
                  <a:pt x="394" y="118"/>
                </a:lnTo>
                <a:lnTo>
                  <a:pt x="402" y="138"/>
                </a:lnTo>
                <a:lnTo>
                  <a:pt x="334" y="138"/>
                </a:lnTo>
                <a:lnTo>
                  <a:pt x="334" y="118"/>
                </a:lnTo>
                <a:close/>
                <a:moveTo>
                  <a:pt x="16" y="310"/>
                </a:moveTo>
                <a:lnTo>
                  <a:pt x="16" y="304"/>
                </a:lnTo>
                <a:lnTo>
                  <a:pt x="16" y="304"/>
                </a:lnTo>
                <a:lnTo>
                  <a:pt x="16" y="292"/>
                </a:lnTo>
                <a:lnTo>
                  <a:pt x="20" y="278"/>
                </a:lnTo>
                <a:lnTo>
                  <a:pt x="24" y="268"/>
                </a:lnTo>
                <a:lnTo>
                  <a:pt x="30" y="256"/>
                </a:lnTo>
                <a:lnTo>
                  <a:pt x="38" y="248"/>
                </a:lnTo>
                <a:lnTo>
                  <a:pt x="46" y="240"/>
                </a:lnTo>
                <a:lnTo>
                  <a:pt x="56" y="232"/>
                </a:lnTo>
                <a:lnTo>
                  <a:pt x="66" y="226"/>
                </a:lnTo>
                <a:lnTo>
                  <a:pt x="66" y="226"/>
                </a:lnTo>
                <a:lnTo>
                  <a:pt x="72" y="234"/>
                </a:lnTo>
                <a:lnTo>
                  <a:pt x="80" y="240"/>
                </a:lnTo>
                <a:lnTo>
                  <a:pt x="88" y="244"/>
                </a:lnTo>
                <a:lnTo>
                  <a:pt x="98" y="246"/>
                </a:lnTo>
                <a:lnTo>
                  <a:pt x="98" y="246"/>
                </a:lnTo>
                <a:lnTo>
                  <a:pt x="110" y="244"/>
                </a:lnTo>
                <a:lnTo>
                  <a:pt x="120" y="238"/>
                </a:lnTo>
                <a:lnTo>
                  <a:pt x="128" y="230"/>
                </a:lnTo>
                <a:lnTo>
                  <a:pt x="132" y="220"/>
                </a:lnTo>
                <a:lnTo>
                  <a:pt x="132" y="220"/>
                </a:lnTo>
                <a:lnTo>
                  <a:pt x="136" y="220"/>
                </a:lnTo>
                <a:lnTo>
                  <a:pt x="168" y="220"/>
                </a:lnTo>
                <a:lnTo>
                  <a:pt x="168" y="220"/>
                </a:lnTo>
                <a:lnTo>
                  <a:pt x="170" y="212"/>
                </a:lnTo>
                <a:lnTo>
                  <a:pt x="172" y="202"/>
                </a:lnTo>
                <a:lnTo>
                  <a:pt x="172" y="200"/>
                </a:lnTo>
                <a:lnTo>
                  <a:pt x="136" y="200"/>
                </a:lnTo>
                <a:lnTo>
                  <a:pt x="136" y="200"/>
                </a:lnTo>
                <a:lnTo>
                  <a:pt x="132" y="200"/>
                </a:lnTo>
                <a:lnTo>
                  <a:pt x="132" y="200"/>
                </a:lnTo>
                <a:lnTo>
                  <a:pt x="128" y="190"/>
                </a:lnTo>
                <a:lnTo>
                  <a:pt x="120" y="182"/>
                </a:lnTo>
                <a:lnTo>
                  <a:pt x="110" y="176"/>
                </a:lnTo>
                <a:lnTo>
                  <a:pt x="98" y="174"/>
                </a:lnTo>
                <a:lnTo>
                  <a:pt x="98" y="174"/>
                </a:lnTo>
                <a:lnTo>
                  <a:pt x="92" y="176"/>
                </a:lnTo>
                <a:lnTo>
                  <a:pt x="86" y="176"/>
                </a:lnTo>
                <a:lnTo>
                  <a:pt x="74" y="184"/>
                </a:lnTo>
                <a:lnTo>
                  <a:pt x="66" y="194"/>
                </a:lnTo>
                <a:lnTo>
                  <a:pt x="64" y="200"/>
                </a:lnTo>
                <a:lnTo>
                  <a:pt x="62" y="206"/>
                </a:lnTo>
                <a:lnTo>
                  <a:pt x="62" y="206"/>
                </a:lnTo>
                <a:lnTo>
                  <a:pt x="52" y="212"/>
                </a:lnTo>
                <a:lnTo>
                  <a:pt x="42" y="218"/>
                </a:lnTo>
                <a:lnTo>
                  <a:pt x="32" y="224"/>
                </a:lnTo>
                <a:lnTo>
                  <a:pt x="24" y="232"/>
                </a:lnTo>
                <a:lnTo>
                  <a:pt x="16" y="242"/>
                </a:lnTo>
                <a:lnTo>
                  <a:pt x="10" y="252"/>
                </a:lnTo>
                <a:lnTo>
                  <a:pt x="4" y="262"/>
                </a:lnTo>
                <a:lnTo>
                  <a:pt x="0" y="274"/>
                </a:lnTo>
                <a:lnTo>
                  <a:pt x="0" y="274"/>
                </a:lnTo>
                <a:lnTo>
                  <a:pt x="6" y="292"/>
                </a:lnTo>
                <a:lnTo>
                  <a:pt x="16" y="310"/>
                </a:lnTo>
                <a:lnTo>
                  <a:pt x="16" y="310"/>
                </a:lnTo>
                <a:close/>
                <a:moveTo>
                  <a:pt x="98" y="194"/>
                </a:moveTo>
                <a:lnTo>
                  <a:pt x="98" y="194"/>
                </a:lnTo>
                <a:lnTo>
                  <a:pt x="104" y="196"/>
                </a:lnTo>
                <a:lnTo>
                  <a:pt x="110" y="198"/>
                </a:lnTo>
                <a:lnTo>
                  <a:pt x="112" y="204"/>
                </a:lnTo>
                <a:lnTo>
                  <a:pt x="114" y="210"/>
                </a:lnTo>
                <a:lnTo>
                  <a:pt x="114" y="210"/>
                </a:lnTo>
                <a:lnTo>
                  <a:pt x="112" y="216"/>
                </a:lnTo>
                <a:lnTo>
                  <a:pt x="110" y="220"/>
                </a:lnTo>
                <a:lnTo>
                  <a:pt x="104" y="224"/>
                </a:lnTo>
                <a:lnTo>
                  <a:pt x="98" y="226"/>
                </a:lnTo>
                <a:lnTo>
                  <a:pt x="98" y="226"/>
                </a:lnTo>
                <a:lnTo>
                  <a:pt x="92" y="224"/>
                </a:lnTo>
                <a:lnTo>
                  <a:pt x="88" y="220"/>
                </a:lnTo>
                <a:lnTo>
                  <a:pt x="84" y="216"/>
                </a:lnTo>
                <a:lnTo>
                  <a:pt x="82" y="210"/>
                </a:lnTo>
                <a:lnTo>
                  <a:pt x="82" y="210"/>
                </a:lnTo>
                <a:lnTo>
                  <a:pt x="84" y="204"/>
                </a:lnTo>
                <a:lnTo>
                  <a:pt x="88" y="198"/>
                </a:lnTo>
                <a:lnTo>
                  <a:pt x="92" y="196"/>
                </a:lnTo>
                <a:lnTo>
                  <a:pt x="98" y="194"/>
                </a:lnTo>
                <a:lnTo>
                  <a:pt x="98" y="194"/>
                </a:lnTo>
                <a:close/>
                <a:moveTo>
                  <a:pt x="108" y="306"/>
                </a:moveTo>
                <a:lnTo>
                  <a:pt x="36" y="306"/>
                </a:lnTo>
                <a:lnTo>
                  <a:pt x="36" y="286"/>
                </a:lnTo>
                <a:lnTo>
                  <a:pt x="108" y="286"/>
                </a:lnTo>
                <a:lnTo>
                  <a:pt x="108" y="286"/>
                </a:lnTo>
                <a:lnTo>
                  <a:pt x="124" y="284"/>
                </a:lnTo>
                <a:lnTo>
                  <a:pt x="140" y="280"/>
                </a:lnTo>
                <a:lnTo>
                  <a:pt x="154" y="272"/>
                </a:lnTo>
                <a:lnTo>
                  <a:pt x="166" y="262"/>
                </a:lnTo>
                <a:lnTo>
                  <a:pt x="178" y="250"/>
                </a:lnTo>
                <a:lnTo>
                  <a:pt x="184" y="234"/>
                </a:lnTo>
                <a:lnTo>
                  <a:pt x="190" y="220"/>
                </a:lnTo>
                <a:lnTo>
                  <a:pt x="192" y="202"/>
                </a:lnTo>
                <a:lnTo>
                  <a:pt x="192" y="158"/>
                </a:lnTo>
                <a:lnTo>
                  <a:pt x="212" y="158"/>
                </a:lnTo>
                <a:lnTo>
                  <a:pt x="212" y="202"/>
                </a:lnTo>
                <a:lnTo>
                  <a:pt x="212" y="202"/>
                </a:lnTo>
                <a:lnTo>
                  <a:pt x="210" y="224"/>
                </a:lnTo>
                <a:lnTo>
                  <a:pt x="204" y="242"/>
                </a:lnTo>
                <a:lnTo>
                  <a:pt x="194" y="260"/>
                </a:lnTo>
                <a:lnTo>
                  <a:pt x="180" y="276"/>
                </a:lnTo>
                <a:lnTo>
                  <a:pt x="166" y="288"/>
                </a:lnTo>
                <a:lnTo>
                  <a:pt x="148" y="298"/>
                </a:lnTo>
                <a:lnTo>
                  <a:pt x="128" y="304"/>
                </a:lnTo>
                <a:lnTo>
                  <a:pt x="108" y="306"/>
                </a:lnTo>
                <a:lnTo>
                  <a:pt x="108" y="306"/>
                </a:lnTo>
                <a:close/>
                <a:moveTo>
                  <a:pt x="192" y="68"/>
                </a:moveTo>
                <a:lnTo>
                  <a:pt x="192" y="98"/>
                </a:lnTo>
                <a:lnTo>
                  <a:pt x="212" y="98"/>
                </a:lnTo>
                <a:lnTo>
                  <a:pt x="212" y="68"/>
                </a:lnTo>
                <a:lnTo>
                  <a:pt x="212" y="68"/>
                </a:lnTo>
                <a:lnTo>
                  <a:pt x="222" y="64"/>
                </a:lnTo>
                <a:lnTo>
                  <a:pt x="230" y="56"/>
                </a:lnTo>
                <a:lnTo>
                  <a:pt x="236" y="46"/>
                </a:lnTo>
                <a:lnTo>
                  <a:pt x="236" y="34"/>
                </a:lnTo>
                <a:lnTo>
                  <a:pt x="236" y="34"/>
                </a:lnTo>
                <a:lnTo>
                  <a:pt x="236" y="28"/>
                </a:lnTo>
                <a:lnTo>
                  <a:pt x="234" y="22"/>
                </a:lnTo>
                <a:lnTo>
                  <a:pt x="230" y="16"/>
                </a:lnTo>
                <a:lnTo>
                  <a:pt x="226" y="10"/>
                </a:lnTo>
                <a:lnTo>
                  <a:pt x="222" y="6"/>
                </a:lnTo>
                <a:lnTo>
                  <a:pt x="216" y="2"/>
                </a:lnTo>
                <a:lnTo>
                  <a:pt x="208" y="0"/>
                </a:lnTo>
                <a:lnTo>
                  <a:pt x="202" y="0"/>
                </a:lnTo>
                <a:lnTo>
                  <a:pt x="202" y="0"/>
                </a:lnTo>
                <a:lnTo>
                  <a:pt x="194" y="0"/>
                </a:lnTo>
                <a:lnTo>
                  <a:pt x="188" y="2"/>
                </a:lnTo>
                <a:lnTo>
                  <a:pt x="182" y="6"/>
                </a:lnTo>
                <a:lnTo>
                  <a:pt x="176" y="10"/>
                </a:lnTo>
                <a:lnTo>
                  <a:pt x="172" y="16"/>
                </a:lnTo>
                <a:lnTo>
                  <a:pt x="168" y="22"/>
                </a:lnTo>
                <a:lnTo>
                  <a:pt x="166" y="28"/>
                </a:lnTo>
                <a:lnTo>
                  <a:pt x="166" y="34"/>
                </a:lnTo>
                <a:lnTo>
                  <a:pt x="166" y="34"/>
                </a:lnTo>
                <a:lnTo>
                  <a:pt x="168" y="46"/>
                </a:lnTo>
                <a:lnTo>
                  <a:pt x="174" y="56"/>
                </a:lnTo>
                <a:lnTo>
                  <a:pt x="182" y="64"/>
                </a:lnTo>
                <a:lnTo>
                  <a:pt x="192" y="68"/>
                </a:lnTo>
                <a:lnTo>
                  <a:pt x="192" y="68"/>
                </a:lnTo>
                <a:close/>
                <a:moveTo>
                  <a:pt x="202" y="20"/>
                </a:moveTo>
                <a:lnTo>
                  <a:pt x="202" y="20"/>
                </a:lnTo>
                <a:lnTo>
                  <a:pt x="208" y="20"/>
                </a:lnTo>
                <a:lnTo>
                  <a:pt x="212" y="24"/>
                </a:lnTo>
                <a:lnTo>
                  <a:pt x="216" y="28"/>
                </a:lnTo>
                <a:lnTo>
                  <a:pt x="216" y="34"/>
                </a:lnTo>
                <a:lnTo>
                  <a:pt x="216" y="34"/>
                </a:lnTo>
                <a:lnTo>
                  <a:pt x="216" y="40"/>
                </a:lnTo>
                <a:lnTo>
                  <a:pt x="212" y="46"/>
                </a:lnTo>
                <a:lnTo>
                  <a:pt x="208" y="50"/>
                </a:lnTo>
                <a:lnTo>
                  <a:pt x="202" y="50"/>
                </a:lnTo>
                <a:lnTo>
                  <a:pt x="202" y="50"/>
                </a:lnTo>
                <a:lnTo>
                  <a:pt x="196" y="50"/>
                </a:lnTo>
                <a:lnTo>
                  <a:pt x="190" y="46"/>
                </a:lnTo>
                <a:lnTo>
                  <a:pt x="188" y="40"/>
                </a:lnTo>
                <a:lnTo>
                  <a:pt x="186" y="34"/>
                </a:lnTo>
                <a:lnTo>
                  <a:pt x="186" y="34"/>
                </a:lnTo>
                <a:lnTo>
                  <a:pt x="188" y="28"/>
                </a:lnTo>
                <a:lnTo>
                  <a:pt x="190" y="24"/>
                </a:lnTo>
                <a:lnTo>
                  <a:pt x="196" y="20"/>
                </a:lnTo>
                <a:lnTo>
                  <a:pt x="202" y="20"/>
                </a:lnTo>
                <a:lnTo>
                  <a:pt x="202" y="20"/>
                </a:lnTo>
                <a:close/>
                <a:moveTo>
                  <a:pt x="10" y="118"/>
                </a:moveTo>
                <a:lnTo>
                  <a:pt x="274" y="118"/>
                </a:lnTo>
                <a:lnTo>
                  <a:pt x="274" y="138"/>
                </a:lnTo>
                <a:lnTo>
                  <a:pt x="2" y="138"/>
                </a:lnTo>
                <a:lnTo>
                  <a:pt x="2" y="138"/>
                </a:lnTo>
                <a:lnTo>
                  <a:pt x="10" y="118"/>
                </a:lnTo>
                <a:lnTo>
                  <a:pt x="10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D4B42C8-E996-4A57-9896-C5FB7890FC5B}"/>
              </a:ext>
            </a:extLst>
          </p:cNvPr>
          <p:cNvSpPr txBox="1"/>
          <p:nvPr/>
        </p:nvSpPr>
        <p:spPr>
          <a:xfrm>
            <a:off x="897031" y="183945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+mj-lt"/>
              </a:rPr>
              <a:t>Hardware</a:t>
            </a:r>
            <a:endParaRPr lang="en-GB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A700453-9E50-49A6-9D06-3857418A938A}"/>
              </a:ext>
            </a:extLst>
          </p:cNvPr>
          <p:cNvSpPr/>
          <p:nvPr/>
        </p:nvSpPr>
        <p:spPr>
          <a:xfrm>
            <a:off x="2443733" y="1610327"/>
            <a:ext cx="4947666" cy="86860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 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BB8E332-5134-4C52-A0B9-0F76EF0AF9CB}"/>
              </a:ext>
            </a:extLst>
          </p:cNvPr>
          <p:cNvSpPr/>
          <p:nvPr/>
        </p:nvSpPr>
        <p:spPr>
          <a:xfrm>
            <a:off x="2453461" y="1604825"/>
            <a:ext cx="4556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(Body)"/>
              </a:rPr>
              <a:t>Split of hardware is completed, starting from 06/12/2019 TSO is responsible for administration of infrastructure and supporting IT services </a:t>
            </a:r>
            <a:endParaRPr lang="en-US" sz="1600" b="1" dirty="0">
              <a:latin typeface="Calibri (Body)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B228329-D368-4927-99B1-2DE6B343B690}"/>
              </a:ext>
            </a:extLst>
          </p:cNvPr>
          <p:cNvSpPr/>
          <p:nvPr/>
        </p:nvSpPr>
        <p:spPr>
          <a:xfrm>
            <a:off x="2453461" y="2597143"/>
            <a:ext cx="478553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6873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(Body)"/>
              </a:rPr>
              <a:t>TSO SAP ERP instance created, full administration overtaken by TSO SAP team</a:t>
            </a:r>
            <a:endParaRPr lang="en-US" sz="1600" b="1" dirty="0">
              <a:latin typeface="Calibri (Body)"/>
            </a:endParaRPr>
          </a:p>
          <a:p>
            <a:pPr marL="285750" indent="-285750" defTabSz="6873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(Body)"/>
              </a:rPr>
              <a:t>TSO SAP </a:t>
            </a:r>
            <a:r>
              <a:rPr lang="en-US" sz="1600" dirty="0" err="1">
                <a:latin typeface="Calibri (Body)"/>
              </a:rPr>
              <a:t>iPlatform</a:t>
            </a:r>
            <a:r>
              <a:rPr lang="en-US" sz="1600" dirty="0">
                <a:latin typeface="Calibri (Body)"/>
              </a:rPr>
              <a:t> is administrated by TSO and ready for operation</a:t>
            </a:r>
            <a:endParaRPr lang="en-US" sz="1600" b="1" dirty="0">
              <a:latin typeface="Calibri (Body)"/>
            </a:endParaRPr>
          </a:p>
          <a:p>
            <a:pPr marL="285750" indent="-285750" defTabSz="6873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(Body)"/>
              </a:rPr>
              <a:t>Licenses transfer agreement between TSO and UTG is prepared and to be signed till 24/12/2019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446C395-59DD-4726-95F8-47CC3468D225}"/>
              </a:ext>
            </a:extLst>
          </p:cNvPr>
          <p:cNvSpPr txBox="1"/>
          <p:nvPr/>
        </p:nvSpPr>
        <p:spPr>
          <a:xfrm>
            <a:off x="764504" y="3131492"/>
            <a:ext cx="1538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+mj-lt"/>
              </a:rPr>
              <a:t>SAP systems</a:t>
            </a:r>
            <a:endParaRPr lang="en-GB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 descr="Image result for SAP">
            <a:extLst>
              <a:ext uri="{FF2B5EF4-FFF2-40B4-BE49-F238E27FC236}">
                <a16:creationId xmlns="" xmlns:a16="http://schemas.microsoft.com/office/drawing/2014/main" id="{86C364FF-54F2-44EC-9BBE-9401BF885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97" y="2568476"/>
            <a:ext cx="533263" cy="2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E1D28D58-C045-44DC-9EDE-2DF8CB84F860}"/>
              </a:ext>
            </a:extLst>
          </p:cNvPr>
          <p:cNvSpPr/>
          <p:nvPr/>
        </p:nvSpPr>
        <p:spPr>
          <a:xfrm>
            <a:off x="634164" y="4517215"/>
            <a:ext cx="1720394" cy="978913"/>
          </a:xfrm>
          <a:prstGeom prst="rect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D9DCE107-06D4-4A43-A360-130D8D0478A6}"/>
              </a:ext>
            </a:extLst>
          </p:cNvPr>
          <p:cNvSpPr/>
          <p:nvPr/>
        </p:nvSpPr>
        <p:spPr>
          <a:xfrm>
            <a:off x="2453461" y="5587127"/>
            <a:ext cx="47855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(Body)"/>
              </a:rPr>
              <a:t>Remaining  relevant corporate software is replicated in TSO, tested and accepted</a:t>
            </a:r>
          </a:p>
        </p:txBody>
      </p:sp>
      <p:sp>
        <p:nvSpPr>
          <p:cNvPr id="27" name="Freeform 4955">
            <a:extLst>
              <a:ext uri="{FF2B5EF4-FFF2-40B4-BE49-F238E27FC236}">
                <a16:creationId xmlns="" xmlns:a16="http://schemas.microsoft.com/office/drawing/2014/main" id="{FD63A120-1753-4EBD-A1B5-143E40C8A64C}"/>
              </a:ext>
            </a:extLst>
          </p:cNvPr>
          <p:cNvSpPr>
            <a:spLocks noEditPoints="1"/>
          </p:cNvSpPr>
          <p:nvPr/>
        </p:nvSpPr>
        <p:spPr bwMode="auto">
          <a:xfrm>
            <a:off x="649227" y="4526605"/>
            <a:ext cx="339066" cy="175230"/>
          </a:xfrm>
          <a:custGeom>
            <a:avLst/>
            <a:gdLst>
              <a:gd name="T0" fmla="*/ 16 w 356"/>
              <a:gd name="T1" fmla="*/ 0 h 248"/>
              <a:gd name="T2" fmla="*/ 2 w 356"/>
              <a:gd name="T3" fmla="*/ 10 h 248"/>
              <a:gd name="T4" fmla="*/ 0 w 356"/>
              <a:gd name="T5" fmla="*/ 232 h 248"/>
              <a:gd name="T6" fmla="*/ 10 w 356"/>
              <a:gd name="T7" fmla="*/ 246 h 248"/>
              <a:gd name="T8" fmla="*/ 340 w 356"/>
              <a:gd name="T9" fmla="*/ 248 h 248"/>
              <a:gd name="T10" fmla="*/ 354 w 356"/>
              <a:gd name="T11" fmla="*/ 238 h 248"/>
              <a:gd name="T12" fmla="*/ 356 w 356"/>
              <a:gd name="T13" fmla="*/ 16 h 248"/>
              <a:gd name="T14" fmla="*/ 346 w 356"/>
              <a:gd name="T15" fmla="*/ 2 h 248"/>
              <a:gd name="T16" fmla="*/ 216 w 356"/>
              <a:gd name="T17" fmla="*/ 16 h 248"/>
              <a:gd name="T18" fmla="*/ 216 w 356"/>
              <a:gd name="T19" fmla="*/ 40 h 248"/>
              <a:gd name="T20" fmla="*/ 168 w 356"/>
              <a:gd name="T21" fmla="*/ 16 h 248"/>
              <a:gd name="T22" fmla="*/ 152 w 356"/>
              <a:gd name="T23" fmla="*/ 16 h 248"/>
              <a:gd name="T24" fmla="*/ 106 w 356"/>
              <a:gd name="T25" fmla="*/ 70 h 248"/>
              <a:gd name="T26" fmla="*/ 26 w 356"/>
              <a:gd name="T27" fmla="*/ 16 h 248"/>
              <a:gd name="T28" fmla="*/ 26 w 356"/>
              <a:gd name="T29" fmla="*/ 152 h 248"/>
              <a:gd name="T30" fmla="*/ 26 w 356"/>
              <a:gd name="T31" fmla="*/ 232 h 248"/>
              <a:gd name="T32" fmla="*/ 42 w 356"/>
              <a:gd name="T33" fmla="*/ 232 h 248"/>
              <a:gd name="T34" fmla="*/ 20 w 356"/>
              <a:gd name="T35" fmla="*/ 180 h 248"/>
              <a:gd name="T36" fmla="*/ 10 w 356"/>
              <a:gd name="T37" fmla="*/ 172 h 248"/>
              <a:gd name="T38" fmla="*/ 10 w 356"/>
              <a:gd name="T39" fmla="*/ 166 h 248"/>
              <a:gd name="T40" fmla="*/ 20 w 356"/>
              <a:gd name="T41" fmla="*/ 160 h 248"/>
              <a:gd name="T42" fmla="*/ 54 w 356"/>
              <a:gd name="T43" fmla="*/ 160 h 248"/>
              <a:gd name="T44" fmla="*/ 60 w 356"/>
              <a:gd name="T45" fmla="*/ 170 h 248"/>
              <a:gd name="T46" fmla="*/ 56 w 356"/>
              <a:gd name="T47" fmla="*/ 176 h 248"/>
              <a:gd name="T48" fmla="*/ 50 w 356"/>
              <a:gd name="T49" fmla="*/ 180 h 248"/>
              <a:gd name="T50" fmla="*/ 90 w 356"/>
              <a:gd name="T51" fmla="*/ 106 h 248"/>
              <a:gd name="T52" fmla="*/ 112 w 356"/>
              <a:gd name="T53" fmla="*/ 98 h 248"/>
              <a:gd name="T54" fmla="*/ 78 w 356"/>
              <a:gd name="T55" fmla="*/ 98 h 248"/>
              <a:gd name="T56" fmla="*/ 72 w 356"/>
              <a:gd name="T57" fmla="*/ 88 h 248"/>
              <a:gd name="T58" fmla="*/ 76 w 356"/>
              <a:gd name="T59" fmla="*/ 82 h 248"/>
              <a:gd name="T60" fmla="*/ 112 w 356"/>
              <a:gd name="T61" fmla="*/ 78 h 248"/>
              <a:gd name="T62" fmla="*/ 120 w 356"/>
              <a:gd name="T63" fmla="*/ 82 h 248"/>
              <a:gd name="T64" fmla="*/ 122 w 356"/>
              <a:gd name="T65" fmla="*/ 88 h 248"/>
              <a:gd name="T66" fmla="*/ 116 w 356"/>
              <a:gd name="T67" fmla="*/ 98 h 248"/>
              <a:gd name="T68" fmla="*/ 168 w 356"/>
              <a:gd name="T69" fmla="*/ 232 h 248"/>
              <a:gd name="T70" fmla="*/ 168 w 356"/>
              <a:gd name="T71" fmla="*/ 142 h 248"/>
              <a:gd name="T72" fmla="*/ 146 w 356"/>
              <a:gd name="T73" fmla="*/ 134 h 248"/>
              <a:gd name="T74" fmla="*/ 138 w 356"/>
              <a:gd name="T75" fmla="*/ 132 h 248"/>
              <a:gd name="T76" fmla="*/ 136 w 356"/>
              <a:gd name="T77" fmla="*/ 124 h 248"/>
              <a:gd name="T78" fmla="*/ 142 w 356"/>
              <a:gd name="T79" fmla="*/ 114 h 248"/>
              <a:gd name="T80" fmla="*/ 176 w 356"/>
              <a:gd name="T81" fmla="*/ 114 h 248"/>
              <a:gd name="T82" fmla="*/ 186 w 356"/>
              <a:gd name="T83" fmla="*/ 120 h 248"/>
              <a:gd name="T84" fmla="*/ 186 w 356"/>
              <a:gd name="T85" fmla="*/ 128 h 248"/>
              <a:gd name="T86" fmla="*/ 176 w 356"/>
              <a:gd name="T87" fmla="*/ 134 h 248"/>
              <a:gd name="T88" fmla="*/ 216 w 356"/>
              <a:gd name="T89" fmla="*/ 232 h 248"/>
              <a:gd name="T90" fmla="*/ 232 w 356"/>
              <a:gd name="T91" fmla="*/ 232 h 248"/>
              <a:gd name="T92" fmla="*/ 208 w 356"/>
              <a:gd name="T93" fmla="*/ 68 h 248"/>
              <a:gd name="T94" fmla="*/ 200 w 356"/>
              <a:gd name="T95" fmla="*/ 62 h 248"/>
              <a:gd name="T96" fmla="*/ 200 w 356"/>
              <a:gd name="T97" fmla="*/ 54 h 248"/>
              <a:gd name="T98" fmla="*/ 208 w 356"/>
              <a:gd name="T99" fmla="*/ 48 h 248"/>
              <a:gd name="T100" fmla="*/ 242 w 356"/>
              <a:gd name="T101" fmla="*/ 50 h 248"/>
              <a:gd name="T102" fmla="*/ 248 w 356"/>
              <a:gd name="T103" fmla="*/ 58 h 248"/>
              <a:gd name="T104" fmla="*/ 246 w 356"/>
              <a:gd name="T105" fmla="*/ 66 h 248"/>
              <a:gd name="T106" fmla="*/ 238 w 356"/>
              <a:gd name="T107" fmla="*/ 68 h 248"/>
              <a:gd name="T108" fmla="*/ 328 w 356"/>
              <a:gd name="T109" fmla="*/ 124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56" h="248">
                <a:moveTo>
                  <a:pt x="340" y="0"/>
                </a:move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4" y="4"/>
                </a:lnTo>
                <a:lnTo>
                  <a:pt x="2" y="10"/>
                </a:lnTo>
                <a:lnTo>
                  <a:pt x="0" y="16"/>
                </a:lnTo>
                <a:lnTo>
                  <a:pt x="0" y="232"/>
                </a:lnTo>
                <a:lnTo>
                  <a:pt x="0" y="232"/>
                </a:lnTo>
                <a:lnTo>
                  <a:pt x="2" y="238"/>
                </a:lnTo>
                <a:lnTo>
                  <a:pt x="4" y="244"/>
                </a:lnTo>
                <a:lnTo>
                  <a:pt x="10" y="246"/>
                </a:lnTo>
                <a:lnTo>
                  <a:pt x="16" y="248"/>
                </a:lnTo>
                <a:lnTo>
                  <a:pt x="340" y="248"/>
                </a:lnTo>
                <a:lnTo>
                  <a:pt x="340" y="248"/>
                </a:lnTo>
                <a:lnTo>
                  <a:pt x="346" y="246"/>
                </a:lnTo>
                <a:lnTo>
                  <a:pt x="352" y="244"/>
                </a:lnTo>
                <a:lnTo>
                  <a:pt x="354" y="238"/>
                </a:lnTo>
                <a:lnTo>
                  <a:pt x="356" y="232"/>
                </a:lnTo>
                <a:lnTo>
                  <a:pt x="356" y="16"/>
                </a:lnTo>
                <a:lnTo>
                  <a:pt x="356" y="16"/>
                </a:lnTo>
                <a:lnTo>
                  <a:pt x="354" y="10"/>
                </a:lnTo>
                <a:lnTo>
                  <a:pt x="352" y="4"/>
                </a:lnTo>
                <a:lnTo>
                  <a:pt x="346" y="2"/>
                </a:lnTo>
                <a:lnTo>
                  <a:pt x="340" y="0"/>
                </a:lnTo>
                <a:lnTo>
                  <a:pt x="340" y="0"/>
                </a:lnTo>
                <a:close/>
                <a:moveTo>
                  <a:pt x="216" y="16"/>
                </a:moveTo>
                <a:lnTo>
                  <a:pt x="232" y="16"/>
                </a:lnTo>
                <a:lnTo>
                  <a:pt x="232" y="40"/>
                </a:lnTo>
                <a:lnTo>
                  <a:pt x="216" y="40"/>
                </a:lnTo>
                <a:lnTo>
                  <a:pt x="216" y="16"/>
                </a:lnTo>
                <a:close/>
                <a:moveTo>
                  <a:pt x="152" y="16"/>
                </a:moveTo>
                <a:lnTo>
                  <a:pt x="168" y="16"/>
                </a:lnTo>
                <a:lnTo>
                  <a:pt x="168" y="106"/>
                </a:lnTo>
                <a:lnTo>
                  <a:pt x="152" y="106"/>
                </a:lnTo>
                <a:lnTo>
                  <a:pt x="152" y="16"/>
                </a:lnTo>
                <a:close/>
                <a:moveTo>
                  <a:pt x="90" y="16"/>
                </a:moveTo>
                <a:lnTo>
                  <a:pt x="106" y="16"/>
                </a:lnTo>
                <a:lnTo>
                  <a:pt x="106" y="70"/>
                </a:lnTo>
                <a:lnTo>
                  <a:pt x="90" y="70"/>
                </a:lnTo>
                <a:lnTo>
                  <a:pt x="90" y="16"/>
                </a:lnTo>
                <a:close/>
                <a:moveTo>
                  <a:pt x="26" y="16"/>
                </a:moveTo>
                <a:lnTo>
                  <a:pt x="42" y="16"/>
                </a:lnTo>
                <a:lnTo>
                  <a:pt x="42" y="152"/>
                </a:lnTo>
                <a:lnTo>
                  <a:pt x="26" y="152"/>
                </a:lnTo>
                <a:lnTo>
                  <a:pt x="26" y="16"/>
                </a:lnTo>
                <a:close/>
                <a:moveTo>
                  <a:pt x="42" y="232"/>
                </a:moveTo>
                <a:lnTo>
                  <a:pt x="26" y="232"/>
                </a:lnTo>
                <a:lnTo>
                  <a:pt x="26" y="188"/>
                </a:lnTo>
                <a:lnTo>
                  <a:pt x="42" y="188"/>
                </a:lnTo>
                <a:lnTo>
                  <a:pt x="42" y="232"/>
                </a:lnTo>
                <a:close/>
                <a:moveTo>
                  <a:pt x="50" y="180"/>
                </a:moveTo>
                <a:lnTo>
                  <a:pt x="20" y="180"/>
                </a:lnTo>
                <a:lnTo>
                  <a:pt x="20" y="180"/>
                </a:lnTo>
                <a:lnTo>
                  <a:pt x="16" y="178"/>
                </a:lnTo>
                <a:lnTo>
                  <a:pt x="12" y="176"/>
                </a:lnTo>
                <a:lnTo>
                  <a:pt x="10" y="172"/>
                </a:lnTo>
                <a:lnTo>
                  <a:pt x="10" y="170"/>
                </a:lnTo>
                <a:lnTo>
                  <a:pt x="10" y="170"/>
                </a:lnTo>
                <a:lnTo>
                  <a:pt x="10" y="166"/>
                </a:lnTo>
                <a:lnTo>
                  <a:pt x="12" y="162"/>
                </a:lnTo>
                <a:lnTo>
                  <a:pt x="16" y="160"/>
                </a:lnTo>
                <a:lnTo>
                  <a:pt x="20" y="160"/>
                </a:lnTo>
                <a:lnTo>
                  <a:pt x="50" y="160"/>
                </a:lnTo>
                <a:lnTo>
                  <a:pt x="50" y="160"/>
                </a:lnTo>
                <a:lnTo>
                  <a:pt x="54" y="160"/>
                </a:lnTo>
                <a:lnTo>
                  <a:pt x="56" y="162"/>
                </a:lnTo>
                <a:lnTo>
                  <a:pt x="60" y="166"/>
                </a:lnTo>
                <a:lnTo>
                  <a:pt x="60" y="170"/>
                </a:lnTo>
                <a:lnTo>
                  <a:pt x="60" y="170"/>
                </a:lnTo>
                <a:lnTo>
                  <a:pt x="60" y="172"/>
                </a:lnTo>
                <a:lnTo>
                  <a:pt x="56" y="176"/>
                </a:lnTo>
                <a:lnTo>
                  <a:pt x="54" y="178"/>
                </a:lnTo>
                <a:lnTo>
                  <a:pt x="50" y="180"/>
                </a:lnTo>
                <a:lnTo>
                  <a:pt x="50" y="180"/>
                </a:lnTo>
                <a:close/>
                <a:moveTo>
                  <a:pt x="106" y="232"/>
                </a:moveTo>
                <a:lnTo>
                  <a:pt x="90" y="232"/>
                </a:lnTo>
                <a:lnTo>
                  <a:pt x="90" y="106"/>
                </a:lnTo>
                <a:lnTo>
                  <a:pt x="106" y="106"/>
                </a:lnTo>
                <a:lnTo>
                  <a:pt x="106" y="232"/>
                </a:lnTo>
                <a:close/>
                <a:moveTo>
                  <a:pt x="112" y="98"/>
                </a:moveTo>
                <a:lnTo>
                  <a:pt x="82" y="98"/>
                </a:lnTo>
                <a:lnTo>
                  <a:pt x="82" y="98"/>
                </a:lnTo>
                <a:lnTo>
                  <a:pt x="78" y="98"/>
                </a:lnTo>
                <a:lnTo>
                  <a:pt x="76" y="96"/>
                </a:lnTo>
                <a:lnTo>
                  <a:pt x="74" y="92"/>
                </a:lnTo>
                <a:lnTo>
                  <a:pt x="72" y="88"/>
                </a:lnTo>
                <a:lnTo>
                  <a:pt x="72" y="88"/>
                </a:lnTo>
                <a:lnTo>
                  <a:pt x="74" y="86"/>
                </a:lnTo>
                <a:lnTo>
                  <a:pt x="76" y="82"/>
                </a:lnTo>
                <a:lnTo>
                  <a:pt x="78" y="80"/>
                </a:lnTo>
                <a:lnTo>
                  <a:pt x="82" y="78"/>
                </a:lnTo>
                <a:lnTo>
                  <a:pt x="112" y="78"/>
                </a:lnTo>
                <a:lnTo>
                  <a:pt x="112" y="78"/>
                </a:lnTo>
                <a:lnTo>
                  <a:pt x="116" y="80"/>
                </a:lnTo>
                <a:lnTo>
                  <a:pt x="120" y="82"/>
                </a:lnTo>
                <a:lnTo>
                  <a:pt x="122" y="86"/>
                </a:lnTo>
                <a:lnTo>
                  <a:pt x="122" y="88"/>
                </a:lnTo>
                <a:lnTo>
                  <a:pt x="122" y="88"/>
                </a:lnTo>
                <a:lnTo>
                  <a:pt x="122" y="92"/>
                </a:lnTo>
                <a:lnTo>
                  <a:pt x="120" y="96"/>
                </a:lnTo>
                <a:lnTo>
                  <a:pt x="116" y="98"/>
                </a:lnTo>
                <a:lnTo>
                  <a:pt x="112" y="98"/>
                </a:lnTo>
                <a:lnTo>
                  <a:pt x="112" y="98"/>
                </a:lnTo>
                <a:close/>
                <a:moveTo>
                  <a:pt x="168" y="232"/>
                </a:moveTo>
                <a:lnTo>
                  <a:pt x="152" y="232"/>
                </a:lnTo>
                <a:lnTo>
                  <a:pt x="152" y="142"/>
                </a:lnTo>
                <a:lnTo>
                  <a:pt x="168" y="142"/>
                </a:lnTo>
                <a:lnTo>
                  <a:pt x="168" y="232"/>
                </a:lnTo>
                <a:close/>
                <a:moveTo>
                  <a:pt x="176" y="134"/>
                </a:moveTo>
                <a:lnTo>
                  <a:pt x="146" y="134"/>
                </a:lnTo>
                <a:lnTo>
                  <a:pt x="146" y="134"/>
                </a:lnTo>
                <a:lnTo>
                  <a:pt x="142" y="134"/>
                </a:lnTo>
                <a:lnTo>
                  <a:pt x="138" y="132"/>
                </a:lnTo>
                <a:lnTo>
                  <a:pt x="136" y="128"/>
                </a:lnTo>
                <a:lnTo>
                  <a:pt x="136" y="124"/>
                </a:lnTo>
                <a:lnTo>
                  <a:pt x="136" y="124"/>
                </a:lnTo>
                <a:lnTo>
                  <a:pt x="136" y="120"/>
                </a:lnTo>
                <a:lnTo>
                  <a:pt x="138" y="116"/>
                </a:lnTo>
                <a:lnTo>
                  <a:pt x="142" y="114"/>
                </a:lnTo>
                <a:lnTo>
                  <a:pt x="146" y="114"/>
                </a:lnTo>
                <a:lnTo>
                  <a:pt x="176" y="114"/>
                </a:lnTo>
                <a:lnTo>
                  <a:pt x="176" y="114"/>
                </a:lnTo>
                <a:lnTo>
                  <a:pt x="180" y="114"/>
                </a:lnTo>
                <a:lnTo>
                  <a:pt x="182" y="116"/>
                </a:lnTo>
                <a:lnTo>
                  <a:pt x="186" y="120"/>
                </a:lnTo>
                <a:lnTo>
                  <a:pt x="186" y="124"/>
                </a:lnTo>
                <a:lnTo>
                  <a:pt x="186" y="124"/>
                </a:lnTo>
                <a:lnTo>
                  <a:pt x="186" y="128"/>
                </a:lnTo>
                <a:lnTo>
                  <a:pt x="182" y="132"/>
                </a:lnTo>
                <a:lnTo>
                  <a:pt x="180" y="134"/>
                </a:lnTo>
                <a:lnTo>
                  <a:pt x="176" y="134"/>
                </a:lnTo>
                <a:lnTo>
                  <a:pt x="176" y="134"/>
                </a:lnTo>
                <a:close/>
                <a:moveTo>
                  <a:pt x="232" y="232"/>
                </a:moveTo>
                <a:lnTo>
                  <a:pt x="216" y="232"/>
                </a:lnTo>
                <a:lnTo>
                  <a:pt x="216" y="76"/>
                </a:lnTo>
                <a:lnTo>
                  <a:pt x="232" y="76"/>
                </a:lnTo>
                <a:lnTo>
                  <a:pt x="232" y="232"/>
                </a:lnTo>
                <a:close/>
                <a:moveTo>
                  <a:pt x="238" y="68"/>
                </a:moveTo>
                <a:lnTo>
                  <a:pt x="208" y="68"/>
                </a:lnTo>
                <a:lnTo>
                  <a:pt x="208" y="68"/>
                </a:lnTo>
                <a:lnTo>
                  <a:pt x="204" y="68"/>
                </a:lnTo>
                <a:lnTo>
                  <a:pt x="202" y="66"/>
                </a:lnTo>
                <a:lnTo>
                  <a:pt x="200" y="62"/>
                </a:lnTo>
                <a:lnTo>
                  <a:pt x="198" y="58"/>
                </a:lnTo>
                <a:lnTo>
                  <a:pt x="198" y="58"/>
                </a:lnTo>
                <a:lnTo>
                  <a:pt x="200" y="54"/>
                </a:lnTo>
                <a:lnTo>
                  <a:pt x="202" y="52"/>
                </a:lnTo>
                <a:lnTo>
                  <a:pt x="204" y="50"/>
                </a:lnTo>
                <a:lnTo>
                  <a:pt x="208" y="48"/>
                </a:lnTo>
                <a:lnTo>
                  <a:pt x="238" y="48"/>
                </a:lnTo>
                <a:lnTo>
                  <a:pt x="238" y="48"/>
                </a:lnTo>
                <a:lnTo>
                  <a:pt x="242" y="50"/>
                </a:lnTo>
                <a:lnTo>
                  <a:pt x="246" y="52"/>
                </a:lnTo>
                <a:lnTo>
                  <a:pt x="248" y="54"/>
                </a:lnTo>
                <a:lnTo>
                  <a:pt x="248" y="58"/>
                </a:lnTo>
                <a:lnTo>
                  <a:pt x="248" y="58"/>
                </a:lnTo>
                <a:lnTo>
                  <a:pt x="248" y="62"/>
                </a:lnTo>
                <a:lnTo>
                  <a:pt x="246" y="66"/>
                </a:lnTo>
                <a:lnTo>
                  <a:pt x="242" y="68"/>
                </a:lnTo>
                <a:lnTo>
                  <a:pt x="238" y="68"/>
                </a:lnTo>
                <a:lnTo>
                  <a:pt x="238" y="68"/>
                </a:lnTo>
                <a:close/>
                <a:moveTo>
                  <a:pt x="278" y="158"/>
                </a:moveTo>
                <a:lnTo>
                  <a:pt x="278" y="90"/>
                </a:lnTo>
                <a:lnTo>
                  <a:pt x="328" y="124"/>
                </a:lnTo>
                <a:lnTo>
                  <a:pt x="278" y="1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2777C5E-D89B-44F3-AAE7-A26F82AA68F5}"/>
              </a:ext>
            </a:extLst>
          </p:cNvPr>
          <p:cNvSpPr txBox="1"/>
          <p:nvPr/>
        </p:nvSpPr>
        <p:spPr>
          <a:xfrm>
            <a:off x="733725" y="467476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Dispatching systems</a:t>
            </a:r>
            <a:endParaRPr lang="en-GB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0E6EF6D9-B3AD-430F-ADDE-9ADE39BC0342}"/>
              </a:ext>
            </a:extLst>
          </p:cNvPr>
          <p:cNvSpPr/>
          <p:nvPr/>
        </p:nvSpPr>
        <p:spPr>
          <a:xfrm>
            <a:off x="634164" y="5571058"/>
            <a:ext cx="1720394" cy="732466"/>
          </a:xfrm>
          <a:prstGeom prst="rect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/>
          </a:p>
        </p:txBody>
      </p:sp>
      <p:sp>
        <p:nvSpPr>
          <p:cNvPr id="36" name="Freeform 5014">
            <a:extLst>
              <a:ext uri="{FF2B5EF4-FFF2-40B4-BE49-F238E27FC236}">
                <a16:creationId xmlns="" xmlns:a16="http://schemas.microsoft.com/office/drawing/2014/main" id="{1F61DD23-0577-41BE-91B2-782EE4D14B77}"/>
              </a:ext>
            </a:extLst>
          </p:cNvPr>
          <p:cNvSpPr>
            <a:spLocks noEditPoints="1"/>
          </p:cNvSpPr>
          <p:nvPr/>
        </p:nvSpPr>
        <p:spPr bwMode="auto">
          <a:xfrm>
            <a:off x="655137" y="5584587"/>
            <a:ext cx="323426" cy="224445"/>
          </a:xfrm>
          <a:custGeom>
            <a:avLst/>
            <a:gdLst>
              <a:gd name="T0" fmla="*/ 360 w 360"/>
              <a:gd name="T1" fmla="*/ 256 h 278"/>
              <a:gd name="T2" fmla="*/ 360 w 360"/>
              <a:gd name="T3" fmla="*/ 252 h 278"/>
              <a:gd name="T4" fmla="*/ 358 w 360"/>
              <a:gd name="T5" fmla="*/ 252 h 278"/>
              <a:gd name="T6" fmla="*/ 318 w 360"/>
              <a:gd name="T7" fmla="*/ 200 h 278"/>
              <a:gd name="T8" fmla="*/ 314 w 360"/>
              <a:gd name="T9" fmla="*/ 198 h 278"/>
              <a:gd name="T10" fmla="*/ 50 w 360"/>
              <a:gd name="T11" fmla="*/ 196 h 278"/>
              <a:gd name="T12" fmla="*/ 46 w 360"/>
              <a:gd name="T13" fmla="*/ 198 h 278"/>
              <a:gd name="T14" fmla="*/ 2 w 360"/>
              <a:gd name="T15" fmla="*/ 250 h 278"/>
              <a:gd name="T16" fmla="*/ 2 w 360"/>
              <a:gd name="T17" fmla="*/ 252 h 278"/>
              <a:gd name="T18" fmla="*/ 0 w 360"/>
              <a:gd name="T19" fmla="*/ 252 h 278"/>
              <a:gd name="T20" fmla="*/ 0 w 360"/>
              <a:gd name="T21" fmla="*/ 256 h 278"/>
              <a:gd name="T22" fmla="*/ 0 w 360"/>
              <a:gd name="T23" fmla="*/ 256 h 278"/>
              <a:gd name="T24" fmla="*/ 0 w 360"/>
              <a:gd name="T25" fmla="*/ 268 h 278"/>
              <a:gd name="T26" fmla="*/ 4 w 360"/>
              <a:gd name="T27" fmla="*/ 276 h 278"/>
              <a:gd name="T28" fmla="*/ 10 w 360"/>
              <a:gd name="T29" fmla="*/ 278 h 278"/>
              <a:gd name="T30" fmla="*/ 350 w 360"/>
              <a:gd name="T31" fmla="*/ 278 h 278"/>
              <a:gd name="T32" fmla="*/ 356 w 360"/>
              <a:gd name="T33" fmla="*/ 276 h 278"/>
              <a:gd name="T34" fmla="*/ 360 w 360"/>
              <a:gd name="T35" fmla="*/ 268 h 278"/>
              <a:gd name="T36" fmla="*/ 360 w 360"/>
              <a:gd name="T37" fmla="*/ 256 h 278"/>
              <a:gd name="T38" fmla="*/ 360 w 360"/>
              <a:gd name="T39" fmla="*/ 256 h 278"/>
              <a:gd name="T40" fmla="*/ 146 w 360"/>
              <a:gd name="T41" fmla="*/ 234 h 278"/>
              <a:gd name="T42" fmla="*/ 226 w 360"/>
              <a:gd name="T43" fmla="*/ 254 h 278"/>
              <a:gd name="T44" fmla="*/ 338 w 360"/>
              <a:gd name="T45" fmla="*/ 268 h 278"/>
              <a:gd name="T46" fmla="*/ 334 w 360"/>
              <a:gd name="T47" fmla="*/ 270 h 278"/>
              <a:gd name="T48" fmla="*/ 332 w 360"/>
              <a:gd name="T49" fmla="*/ 270 h 278"/>
              <a:gd name="T50" fmla="*/ 326 w 360"/>
              <a:gd name="T51" fmla="*/ 268 h 278"/>
              <a:gd name="T52" fmla="*/ 324 w 360"/>
              <a:gd name="T53" fmla="*/ 262 h 278"/>
              <a:gd name="T54" fmla="*/ 326 w 360"/>
              <a:gd name="T55" fmla="*/ 256 h 278"/>
              <a:gd name="T56" fmla="*/ 328 w 360"/>
              <a:gd name="T57" fmla="*/ 256 h 278"/>
              <a:gd name="T58" fmla="*/ 334 w 360"/>
              <a:gd name="T59" fmla="*/ 256 h 278"/>
              <a:gd name="T60" fmla="*/ 338 w 360"/>
              <a:gd name="T61" fmla="*/ 256 h 278"/>
              <a:gd name="T62" fmla="*/ 340 w 360"/>
              <a:gd name="T63" fmla="*/ 262 h 278"/>
              <a:gd name="T64" fmla="*/ 340 w 360"/>
              <a:gd name="T65" fmla="*/ 266 h 278"/>
              <a:gd name="T66" fmla="*/ 338 w 360"/>
              <a:gd name="T67" fmla="*/ 268 h 278"/>
              <a:gd name="T68" fmla="*/ 306 w 360"/>
              <a:gd name="T69" fmla="*/ 184 h 278"/>
              <a:gd name="T70" fmla="*/ 310 w 360"/>
              <a:gd name="T71" fmla="*/ 184 h 278"/>
              <a:gd name="T72" fmla="*/ 318 w 360"/>
              <a:gd name="T73" fmla="*/ 178 h 278"/>
              <a:gd name="T74" fmla="*/ 318 w 360"/>
              <a:gd name="T75" fmla="*/ 12 h 278"/>
              <a:gd name="T76" fmla="*/ 318 w 360"/>
              <a:gd name="T77" fmla="*/ 6 h 278"/>
              <a:gd name="T78" fmla="*/ 310 w 360"/>
              <a:gd name="T79" fmla="*/ 0 h 278"/>
              <a:gd name="T80" fmla="*/ 54 w 360"/>
              <a:gd name="T81" fmla="*/ 0 h 278"/>
              <a:gd name="T82" fmla="*/ 50 w 360"/>
              <a:gd name="T83" fmla="*/ 0 h 278"/>
              <a:gd name="T84" fmla="*/ 42 w 360"/>
              <a:gd name="T85" fmla="*/ 6 h 278"/>
              <a:gd name="T86" fmla="*/ 42 w 360"/>
              <a:gd name="T87" fmla="*/ 172 h 278"/>
              <a:gd name="T88" fmla="*/ 42 w 360"/>
              <a:gd name="T89" fmla="*/ 178 h 278"/>
              <a:gd name="T90" fmla="*/ 50 w 360"/>
              <a:gd name="T91" fmla="*/ 184 h 278"/>
              <a:gd name="T92" fmla="*/ 54 w 360"/>
              <a:gd name="T93" fmla="*/ 184 h 278"/>
              <a:gd name="T94" fmla="*/ 294 w 360"/>
              <a:gd name="T95" fmla="*/ 24 h 278"/>
              <a:gd name="T96" fmla="*/ 66 w 360"/>
              <a:gd name="T97" fmla="*/ 16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0" h="278">
                <a:moveTo>
                  <a:pt x="360" y="256"/>
                </a:moveTo>
                <a:lnTo>
                  <a:pt x="360" y="256"/>
                </a:lnTo>
                <a:lnTo>
                  <a:pt x="360" y="252"/>
                </a:lnTo>
                <a:lnTo>
                  <a:pt x="360" y="252"/>
                </a:lnTo>
                <a:lnTo>
                  <a:pt x="358" y="252"/>
                </a:lnTo>
                <a:lnTo>
                  <a:pt x="358" y="252"/>
                </a:lnTo>
                <a:lnTo>
                  <a:pt x="358" y="250"/>
                </a:lnTo>
                <a:lnTo>
                  <a:pt x="318" y="200"/>
                </a:lnTo>
                <a:lnTo>
                  <a:pt x="318" y="200"/>
                </a:lnTo>
                <a:lnTo>
                  <a:pt x="314" y="198"/>
                </a:lnTo>
                <a:lnTo>
                  <a:pt x="310" y="196"/>
                </a:lnTo>
                <a:lnTo>
                  <a:pt x="50" y="196"/>
                </a:lnTo>
                <a:lnTo>
                  <a:pt x="50" y="196"/>
                </a:lnTo>
                <a:lnTo>
                  <a:pt x="46" y="198"/>
                </a:lnTo>
                <a:lnTo>
                  <a:pt x="42" y="200"/>
                </a:lnTo>
                <a:lnTo>
                  <a:pt x="2" y="250"/>
                </a:lnTo>
                <a:lnTo>
                  <a:pt x="2" y="250"/>
                </a:lnTo>
                <a:lnTo>
                  <a:pt x="2" y="252"/>
                </a:lnTo>
                <a:lnTo>
                  <a:pt x="2" y="252"/>
                </a:lnTo>
                <a:lnTo>
                  <a:pt x="0" y="252"/>
                </a:lnTo>
                <a:lnTo>
                  <a:pt x="0" y="252"/>
                </a:lnTo>
                <a:lnTo>
                  <a:pt x="0" y="256"/>
                </a:lnTo>
                <a:lnTo>
                  <a:pt x="0" y="256"/>
                </a:lnTo>
                <a:lnTo>
                  <a:pt x="0" y="256"/>
                </a:lnTo>
                <a:lnTo>
                  <a:pt x="0" y="268"/>
                </a:lnTo>
                <a:lnTo>
                  <a:pt x="0" y="268"/>
                </a:lnTo>
                <a:lnTo>
                  <a:pt x="0" y="272"/>
                </a:lnTo>
                <a:lnTo>
                  <a:pt x="4" y="276"/>
                </a:lnTo>
                <a:lnTo>
                  <a:pt x="6" y="278"/>
                </a:lnTo>
                <a:lnTo>
                  <a:pt x="10" y="278"/>
                </a:lnTo>
                <a:lnTo>
                  <a:pt x="350" y="278"/>
                </a:lnTo>
                <a:lnTo>
                  <a:pt x="350" y="278"/>
                </a:lnTo>
                <a:lnTo>
                  <a:pt x="354" y="278"/>
                </a:lnTo>
                <a:lnTo>
                  <a:pt x="356" y="276"/>
                </a:lnTo>
                <a:lnTo>
                  <a:pt x="360" y="272"/>
                </a:lnTo>
                <a:lnTo>
                  <a:pt x="360" y="268"/>
                </a:lnTo>
                <a:lnTo>
                  <a:pt x="360" y="256"/>
                </a:lnTo>
                <a:lnTo>
                  <a:pt x="360" y="256"/>
                </a:lnTo>
                <a:lnTo>
                  <a:pt x="360" y="256"/>
                </a:lnTo>
                <a:lnTo>
                  <a:pt x="360" y="256"/>
                </a:lnTo>
                <a:close/>
                <a:moveTo>
                  <a:pt x="134" y="254"/>
                </a:moveTo>
                <a:lnTo>
                  <a:pt x="146" y="234"/>
                </a:lnTo>
                <a:lnTo>
                  <a:pt x="214" y="234"/>
                </a:lnTo>
                <a:lnTo>
                  <a:pt x="226" y="254"/>
                </a:lnTo>
                <a:lnTo>
                  <a:pt x="134" y="254"/>
                </a:lnTo>
                <a:close/>
                <a:moveTo>
                  <a:pt x="338" y="268"/>
                </a:moveTo>
                <a:lnTo>
                  <a:pt x="338" y="268"/>
                </a:lnTo>
                <a:lnTo>
                  <a:pt x="334" y="270"/>
                </a:lnTo>
                <a:lnTo>
                  <a:pt x="332" y="270"/>
                </a:lnTo>
                <a:lnTo>
                  <a:pt x="332" y="270"/>
                </a:lnTo>
                <a:lnTo>
                  <a:pt x="326" y="268"/>
                </a:lnTo>
                <a:lnTo>
                  <a:pt x="326" y="268"/>
                </a:lnTo>
                <a:lnTo>
                  <a:pt x="324" y="262"/>
                </a:lnTo>
                <a:lnTo>
                  <a:pt x="324" y="262"/>
                </a:lnTo>
                <a:lnTo>
                  <a:pt x="324" y="260"/>
                </a:lnTo>
                <a:lnTo>
                  <a:pt x="326" y="256"/>
                </a:lnTo>
                <a:lnTo>
                  <a:pt x="326" y="256"/>
                </a:lnTo>
                <a:lnTo>
                  <a:pt x="328" y="256"/>
                </a:lnTo>
                <a:lnTo>
                  <a:pt x="332" y="254"/>
                </a:lnTo>
                <a:lnTo>
                  <a:pt x="334" y="256"/>
                </a:lnTo>
                <a:lnTo>
                  <a:pt x="338" y="256"/>
                </a:lnTo>
                <a:lnTo>
                  <a:pt x="338" y="256"/>
                </a:lnTo>
                <a:lnTo>
                  <a:pt x="340" y="260"/>
                </a:lnTo>
                <a:lnTo>
                  <a:pt x="340" y="262"/>
                </a:lnTo>
                <a:lnTo>
                  <a:pt x="340" y="262"/>
                </a:lnTo>
                <a:lnTo>
                  <a:pt x="340" y="266"/>
                </a:lnTo>
                <a:lnTo>
                  <a:pt x="338" y="268"/>
                </a:lnTo>
                <a:lnTo>
                  <a:pt x="338" y="268"/>
                </a:lnTo>
                <a:close/>
                <a:moveTo>
                  <a:pt x="54" y="184"/>
                </a:moveTo>
                <a:lnTo>
                  <a:pt x="306" y="184"/>
                </a:lnTo>
                <a:lnTo>
                  <a:pt x="306" y="184"/>
                </a:lnTo>
                <a:lnTo>
                  <a:pt x="310" y="184"/>
                </a:lnTo>
                <a:lnTo>
                  <a:pt x="314" y="182"/>
                </a:lnTo>
                <a:lnTo>
                  <a:pt x="318" y="178"/>
                </a:lnTo>
                <a:lnTo>
                  <a:pt x="318" y="172"/>
                </a:lnTo>
                <a:lnTo>
                  <a:pt x="318" y="12"/>
                </a:lnTo>
                <a:lnTo>
                  <a:pt x="318" y="12"/>
                </a:lnTo>
                <a:lnTo>
                  <a:pt x="318" y="6"/>
                </a:lnTo>
                <a:lnTo>
                  <a:pt x="314" y="2"/>
                </a:lnTo>
                <a:lnTo>
                  <a:pt x="310" y="0"/>
                </a:lnTo>
                <a:lnTo>
                  <a:pt x="306" y="0"/>
                </a:lnTo>
                <a:lnTo>
                  <a:pt x="54" y="0"/>
                </a:lnTo>
                <a:lnTo>
                  <a:pt x="54" y="0"/>
                </a:lnTo>
                <a:lnTo>
                  <a:pt x="50" y="0"/>
                </a:lnTo>
                <a:lnTo>
                  <a:pt x="46" y="2"/>
                </a:lnTo>
                <a:lnTo>
                  <a:pt x="42" y="6"/>
                </a:lnTo>
                <a:lnTo>
                  <a:pt x="42" y="12"/>
                </a:lnTo>
                <a:lnTo>
                  <a:pt x="42" y="172"/>
                </a:lnTo>
                <a:lnTo>
                  <a:pt x="42" y="172"/>
                </a:lnTo>
                <a:lnTo>
                  <a:pt x="42" y="178"/>
                </a:lnTo>
                <a:lnTo>
                  <a:pt x="46" y="182"/>
                </a:lnTo>
                <a:lnTo>
                  <a:pt x="50" y="184"/>
                </a:lnTo>
                <a:lnTo>
                  <a:pt x="54" y="184"/>
                </a:lnTo>
                <a:lnTo>
                  <a:pt x="54" y="184"/>
                </a:lnTo>
                <a:close/>
                <a:moveTo>
                  <a:pt x="66" y="24"/>
                </a:moveTo>
                <a:lnTo>
                  <a:pt x="294" y="24"/>
                </a:lnTo>
                <a:lnTo>
                  <a:pt x="294" y="160"/>
                </a:lnTo>
                <a:lnTo>
                  <a:pt x="66" y="160"/>
                </a:lnTo>
                <a:lnTo>
                  <a:pt x="66" y="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E65476E-7CA8-4E69-B7FD-0E632E5FC361}"/>
              </a:ext>
            </a:extLst>
          </p:cNvPr>
          <p:cNvSpPr txBox="1"/>
          <p:nvPr/>
        </p:nvSpPr>
        <p:spPr>
          <a:xfrm>
            <a:off x="725039" y="5566761"/>
            <a:ext cx="1538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Other software</a:t>
            </a:r>
            <a:endParaRPr lang="en-GB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5F38578D-1C63-4EB8-B1FB-15383311F5CE}"/>
              </a:ext>
            </a:extLst>
          </p:cNvPr>
          <p:cNvSpPr/>
          <p:nvPr/>
        </p:nvSpPr>
        <p:spPr>
          <a:xfrm>
            <a:off x="2453461" y="4674764"/>
            <a:ext cx="45569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(Body)"/>
              </a:rPr>
              <a:t>Separation</a:t>
            </a:r>
            <a:r>
              <a:rPr lang="en-US" sz="1600" b="1" dirty="0">
                <a:latin typeface="Calibri (Body)"/>
              </a:rPr>
              <a:t> </a:t>
            </a:r>
            <a:r>
              <a:rPr lang="en-US" sz="1600" dirty="0">
                <a:latin typeface="Calibri (Body)"/>
              </a:rPr>
              <a:t>of industrial systems completed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Calibri (Body)"/>
              </a:rPr>
              <a:t>Data-flows reconfigured in two separate streams</a:t>
            </a:r>
          </a:p>
        </p:txBody>
      </p:sp>
      <p:sp>
        <p:nvSpPr>
          <p:cNvPr id="23" name="Arrow: Up-Down 22">
            <a:extLst>
              <a:ext uri="{FF2B5EF4-FFF2-40B4-BE49-F238E27FC236}">
                <a16:creationId xmlns="" xmlns:a16="http://schemas.microsoft.com/office/drawing/2014/main" id="{00ACECDD-4A5D-404B-A828-21678724BB98}"/>
              </a:ext>
            </a:extLst>
          </p:cNvPr>
          <p:cNvSpPr/>
          <p:nvPr/>
        </p:nvSpPr>
        <p:spPr>
          <a:xfrm>
            <a:off x="7829145" y="1604825"/>
            <a:ext cx="517187" cy="4737609"/>
          </a:xfrm>
          <a:prstGeom prst="upDownArrow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" name="Group 42">
            <a:extLst>
              <a:ext uri="{FF2B5EF4-FFF2-40B4-BE49-F238E27FC236}">
                <a16:creationId xmlns="" xmlns:a16="http://schemas.microsoft.com/office/drawing/2014/main" id="{7DBBF9C4-92D2-4693-9500-552D96AC0CAD}"/>
              </a:ext>
            </a:extLst>
          </p:cNvPr>
          <p:cNvGrpSpPr/>
          <p:nvPr/>
        </p:nvGrpSpPr>
        <p:grpSpPr>
          <a:xfrm>
            <a:off x="7781737" y="3118216"/>
            <a:ext cx="612000" cy="612000"/>
            <a:chOff x="9617181" y="4690710"/>
            <a:chExt cx="612000" cy="612000"/>
          </a:xfrm>
        </p:grpSpPr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C813DCAC-5E4E-4ECE-9A59-E0B62DEE1448}"/>
                </a:ext>
              </a:extLst>
            </p:cNvPr>
            <p:cNvSpPr/>
            <p:nvPr/>
          </p:nvSpPr>
          <p:spPr bwMode="ltGray">
            <a:xfrm>
              <a:off x="9617181" y="4690710"/>
              <a:ext cx="612000" cy="612000"/>
            </a:xfrm>
            <a:prstGeom prst="ellipse">
              <a:avLst/>
            </a:prstGeom>
            <a:solidFill>
              <a:srgbClr val="00A0DD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45" name="Freeform 4851">
              <a:extLst>
                <a:ext uri="{FF2B5EF4-FFF2-40B4-BE49-F238E27FC236}">
                  <a16:creationId xmlns="" xmlns:a16="http://schemas.microsoft.com/office/drawing/2014/main" id="{B481921B-4F25-49C7-94A4-065F9A24DC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03458" y="4818431"/>
              <a:ext cx="438669" cy="463039"/>
            </a:xfrm>
            <a:custGeom>
              <a:avLst/>
              <a:gdLst>
                <a:gd name="T0" fmla="*/ 248 w 360"/>
                <a:gd name="T1" fmla="*/ 8 h 380"/>
                <a:gd name="T2" fmla="*/ 274 w 360"/>
                <a:gd name="T3" fmla="*/ 0 h 380"/>
                <a:gd name="T4" fmla="*/ 298 w 360"/>
                <a:gd name="T5" fmla="*/ 28 h 380"/>
                <a:gd name="T6" fmla="*/ 280 w 360"/>
                <a:gd name="T7" fmla="*/ 56 h 380"/>
                <a:gd name="T8" fmla="*/ 258 w 360"/>
                <a:gd name="T9" fmla="*/ 56 h 380"/>
                <a:gd name="T10" fmla="*/ 240 w 360"/>
                <a:gd name="T11" fmla="*/ 28 h 380"/>
                <a:gd name="T12" fmla="*/ 344 w 360"/>
                <a:gd name="T13" fmla="*/ 88 h 380"/>
                <a:gd name="T14" fmla="*/ 288 w 360"/>
                <a:gd name="T15" fmla="*/ 68 h 380"/>
                <a:gd name="T16" fmla="*/ 214 w 360"/>
                <a:gd name="T17" fmla="*/ 70 h 380"/>
                <a:gd name="T18" fmla="*/ 194 w 360"/>
                <a:gd name="T19" fmla="*/ 90 h 380"/>
                <a:gd name="T20" fmla="*/ 224 w 360"/>
                <a:gd name="T21" fmla="*/ 114 h 380"/>
                <a:gd name="T22" fmla="*/ 248 w 360"/>
                <a:gd name="T23" fmla="*/ 166 h 380"/>
                <a:gd name="T24" fmla="*/ 234 w 360"/>
                <a:gd name="T25" fmla="*/ 208 h 380"/>
                <a:gd name="T26" fmla="*/ 278 w 360"/>
                <a:gd name="T27" fmla="*/ 214 h 380"/>
                <a:gd name="T28" fmla="*/ 310 w 360"/>
                <a:gd name="T29" fmla="*/ 244 h 380"/>
                <a:gd name="T30" fmla="*/ 332 w 360"/>
                <a:gd name="T31" fmla="*/ 200 h 380"/>
                <a:gd name="T32" fmla="*/ 348 w 360"/>
                <a:gd name="T33" fmla="*/ 208 h 380"/>
                <a:gd name="T34" fmla="*/ 360 w 360"/>
                <a:gd name="T35" fmla="*/ 190 h 380"/>
                <a:gd name="T36" fmla="*/ 102 w 360"/>
                <a:gd name="T37" fmla="*/ 56 h 380"/>
                <a:gd name="T38" fmla="*/ 120 w 360"/>
                <a:gd name="T39" fmla="*/ 28 h 380"/>
                <a:gd name="T40" fmla="*/ 98 w 360"/>
                <a:gd name="T41" fmla="*/ 0 h 380"/>
                <a:gd name="T42" fmla="*/ 70 w 360"/>
                <a:gd name="T43" fmla="*/ 8 h 380"/>
                <a:gd name="T44" fmla="*/ 62 w 360"/>
                <a:gd name="T45" fmla="*/ 34 h 380"/>
                <a:gd name="T46" fmla="*/ 92 w 360"/>
                <a:gd name="T47" fmla="*/ 58 h 380"/>
                <a:gd name="T48" fmla="*/ 50 w 360"/>
                <a:gd name="T49" fmla="*/ 244 h 380"/>
                <a:gd name="T50" fmla="*/ 74 w 360"/>
                <a:gd name="T51" fmla="*/ 218 h 380"/>
                <a:gd name="T52" fmla="*/ 126 w 360"/>
                <a:gd name="T53" fmla="*/ 208 h 380"/>
                <a:gd name="T54" fmla="*/ 112 w 360"/>
                <a:gd name="T55" fmla="*/ 166 h 380"/>
                <a:gd name="T56" fmla="*/ 128 w 360"/>
                <a:gd name="T57" fmla="*/ 122 h 380"/>
                <a:gd name="T58" fmla="*/ 166 w 360"/>
                <a:gd name="T59" fmla="*/ 90 h 380"/>
                <a:gd name="T60" fmla="*/ 154 w 360"/>
                <a:gd name="T61" fmla="*/ 74 h 380"/>
                <a:gd name="T62" fmla="*/ 72 w 360"/>
                <a:gd name="T63" fmla="*/ 68 h 380"/>
                <a:gd name="T64" fmla="*/ 20 w 360"/>
                <a:gd name="T65" fmla="*/ 80 h 380"/>
                <a:gd name="T66" fmla="*/ 0 w 360"/>
                <a:gd name="T67" fmla="*/ 190 h 380"/>
                <a:gd name="T68" fmla="*/ 12 w 360"/>
                <a:gd name="T69" fmla="*/ 208 h 380"/>
                <a:gd name="T70" fmla="*/ 28 w 360"/>
                <a:gd name="T71" fmla="*/ 200 h 380"/>
                <a:gd name="T72" fmla="*/ 170 w 360"/>
                <a:gd name="T73" fmla="*/ 118 h 380"/>
                <a:gd name="T74" fmla="*/ 136 w 360"/>
                <a:gd name="T75" fmla="*/ 146 h 380"/>
                <a:gd name="T76" fmla="*/ 136 w 360"/>
                <a:gd name="T77" fmla="*/ 184 h 380"/>
                <a:gd name="T78" fmla="*/ 170 w 360"/>
                <a:gd name="T79" fmla="*/ 214 h 380"/>
                <a:gd name="T80" fmla="*/ 208 w 360"/>
                <a:gd name="T81" fmla="*/ 206 h 380"/>
                <a:gd name="T82" fmla="*/ 228 w 360"/>
                <a:gd name="T83" fmla="*/ 166 h 380"/>
                <a:gd name="T84" fmla="*/ 214 w 360"/>
                <a:gd name="T85" fmla="*/ 132 h 380"/>
                <a:gd name="T86" fmla="*/ 296 w 360"/>
                <a:gd name="T87" fmla="*/ 260 h 380"/>
                <a:gd name="T88" fmla="*/ 288 w 360"/>
                <a:gd name="T89" fmla="*/ 246 h 380"/>
                <a:gd name="T90" fmla="*/ 180 w 360"/>
                <a:gd name="T91" fmla="*/ 278 h 380"/>
                <a:gd name="T92" fmla="*/ 82 w 360"/>
                <a:gd name="T93" fmla="*/ 236 h 380"/>
                <a:gd name="T94" fmla="*/ 64 w 360"/>
                <a:gd name="T95" fmla="*/ 260 h 380"/>
                <a:gd name="T96" fmla="*/ 106 w 360"/>
                <a:gd name="T97" fmla="*/ 304 h 380"/>
                <a:gd name="T98" fmla="*/ 146 w 360"/>
                <a:gd name="T99" fmla="*/ 378 h 380"/>
                <a:gd name="T100" fmla="*/ 214 w 360"/>
                <a:gd name="T101" fmla="*/ 378 h 380"/>
                <a:gd name="T102" fmla="*/ 264 w 360"/>
                <a:gd name="T103" fmla="*/ 36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90"/>
                  </a:lnTo>
                  <a:lnTo>
                    <a:pt x="344" y="88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7622C41F-52EE-4B40-9C5B-717B3B4EC2FE}"/>
              </a:ext>
            </a:extLst>
          </p:cNvPr>
          <p:cNvSpPr/>
          <p:nvPr/>
        </p:nvSpPr>
        <p:spPr>
          <a:xfrm>
            <a:off x="7526185" y="3730216"/>
            <a:ext cx="1123105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defTabSz="687388">
              <a:spcAft>
                <a:spcPts val="600"/>
              </a:spcAft>
            </a:pPr>
            <a:r>
              <a:rPr lang="en-US" sz="1400" dirty="0">
                <a:latin typeface="+mj-lt"/>
              </a:rPr>
              <a:t>IT team is fulfilled to support and develop all services</a:t>
            </a:r>
          </a:p>
        </p:txBody>
      </p:sp>
    </p:spTree>
    <p:extLst>
      <p:ext uri="{BB962C8B-B14F-4D97-AF65-F5344CB8AC3E}">
        <p14:creationId xmlns:p14="http://schemas.microsoft.com/office/powerpoint/2010/main" val="2503935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2382D023-060C-4F02-8212-F564B4F621B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96954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think-cell Slide" r:id="rId12" imgW="347" imgH="348" progId="TCLayout.ActiveDocument.1">
                  <p:embed/>
                </p:oleObj>
              </mc:Choice>
              <mc:Fallback>
                <p:oleObj name="think-cell Slide" r:id="rId12" imgW="347" imgH="34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="" xmlns:a16="http://schemas.microsoft.com/office/drawing/2014/main" id="{2382D023-060C-4F02-8212-F564B4F621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72A9078B-623D-4E41-956C-54AA9F50626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D6DB3C9C-DFF4-4D40-825C-0F5F4BFF08F4}"/>
              </a:ext>
            </a:extLst>
          </p:cNvPr>
          <p:cNvSpPr/>
          <p:nvPr/>
        </p:nvSpPr>
        <p:spPr>
          <a:xfrm>
            <a:off x="4781646" y="1624013"/>
            <a:ext cx="4023886" cy="4167186"/>
          </a:xfrm>
          <a:prstGeom prst="rect">
            <a:avLst/>
          </a:prstGeom>
          <a:solidFill>
            <a:srgbClr val="FFFFFF"/>
          </a:solidFill>
          <a:ln w="19050">
            <a:solidFill>
              <a:srgbClr val="ECECE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/>
          <a:p>
            <a:pPr marL="285750" lvl="0" indent="-285750" defTabSz="89525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 Calibri (Body)"/>
                <a:cs typeface="Arial" panose="020B0604020202020204" pitchFamily="34" charset="0"/>
              </a:rPr>
              <a:t>Investment program was prepared based on </a:t>
            </a:r>
            <a:r>
              <a:rPr lang="en-GB" sz="1400" b="1" dirty="0">
                <a:latin typeface=" Calibri (Body)"/>
                <a:cs typeface="Arial" panose="020B0604020202020204" pitchFamily="34" charset="0"/>
              </a:rPr>
              <a:t>zero transit </a:t>
            </a:r>
            <a:r>
              <a:rPr lang="en-GB" sz="1400" b="1" dirty="0" smtClean="0">
                <a:latin typeface=" Calibri (Body)"/>
                <a:cs typeface="Arial" panose="020B0604020202020204" pitchFamily="34" charset="0"/>
              </a:rPr>
              <a:t>assumption</a:t>
            </a:r>
            <a:r>
              <a:rPr lang="en-GB" sz="1400" dirty="0" smtClean="0">
                <a:latin typeface=" Calibri (Body)"/>
                <a:cs typeface="Arial" panose="020B0604020202020204" pitchFamily="34" charset="0"/>
              </a:rPr>
              <a:t>;</a:t>
            </a:r>
            <a:endParaRPr lang="en-GB" sz="1400" dirty="0">
              <a:latin typeface=" Calibri (Body)"/>
              <a:cs typeface="Arial" panose="020B0604020202020204" pitchFamily="34" charset="0"/>
            </a:endParaRPr>
          </a:p>
          <a:p>
            <a:pPr marL="285750" lvl="0" indent="-285750" defTabSz="89525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latin typeface=" Calibri (Body)"/>
                <a:cs typeface="Arial" panose="020B0604020202020204" pitchFamily="34" charset="0"/>
              </a:rPr>
              <a:t>Main goals for the next five years:</a:t>
            </a:r>
          </a:p>
          <a:p>
            <a:pPr marL="648000" lvl="1" indent="-285750" defTabSz="89525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Font typeface="Calibri" panose="020F0502020204030204" pitchFamily="34" charset="0"/>
              <a:buChar char="–"/>
              <a:defRPr/>
            </a:pPr>
            <a:r>
              <a:rPr lang="en-GB" sz="1400" dirty="0">
                <a:latin typeface=" Calibri (Body)"/>
                <a:cs typeface="Arial" panose="020B0604020202020204" pitchFamily="34" charset="0"/>
              </a:rPr>
              <a:t>optimization of GTS to reflect future demand for transportation service </a:t>
            </a:r>
            <a:endParaRPr lang="en-GB" sz="1400" dirty="0" smtClean="0">
              <a:latin typeface=" Calibri (Body)"/>
              <a:cs typeface="Arial" panose="020B0604020202020204" pitchFamily="34" charset="0"/>
            </a:endParaRPr>
          </a:p>
          <a:p>
            <a:pPr marL="648000" lvl="1" indent="-285750" defTabSz="89525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Font typeface="Calibri" panose="020F0502020204030204" pitchFamily="34" charset="0"/>
              <a:buChar char="–"/>
              <a:defRPr/>
            </a:pPr>
            <a:r>
              <a:rPr lang="en-GB" sz="1400" dirty="0" smtClean="0">
                <a:latin typeface=" Calibri (Body)"/>
                <a:cs typeface="Arial" panose="020B0604020202020204" pitchFamily="34" charset="0"/>
              </a:rPr>
              <a:t>be </a:t>
            </a:r>
            <a:r>
              <a:rPr lang="en-GB" sz="1400" dirty="0">
                <a:latin typeface=" Calibri (Body)"/>
                <a:cs typeface="Arial" panose="020B0604020202020204" pitchFamily="34" charset="0"/>
              </a:rPr>
              <a:t>ready to implement optimization plan starting from 2020</a:t>
            </a:r>
          </a:p>
          <a:p>
            <a:pPr marL="648000" lvl="1" indent="-285750" defTabSz="89525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Font typeface="Calibri" panose="020F0502020204030204" pitchFamily="34" charset="0"/>
              <a:buChar char="–"/>
              <a:defRPr/>
            </a:pPr>
            <a:r>
              <a:rPr lang="en-GB" sz="1400" dirty="0">
                <a:latin typeface=" Calibri (Body)"/>
                <a:cs typeface="Arial" panose="020B0604020202020204" pitchFamily="34" charset="0"/>
              </a:rPr>
              <a:t>increase automation and improve SCADA</a:t>
            </a:r>
          </a:p>
          <a:p>
            <a:pPr marL="648000" lvl="1" indent="-285750" defTabSz="89525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Font typeface="Calibri" panose="020F0502020204030204" pitchFamily="34" charset="0"/>
              <a:buChar char="–"/>
              <a:defRPr/>
            </a:pPr>
            <a:r>
              <a:rPr lang="en-GB" sz="1400" dirty="0">
                <a:latin typeface=" Calibri (Body)"/>
                <a:cs typeface="Arial" panose="020B0604020202020204" pitchFamily="34" charset="0"/>
              </a:rPr>
              <a:t>ensure security of supply</a:t>
            </a:r>
          </a:p>
          <a:p>
            <a:pPr marL="648000" lvl="1" indent="-285750" defTabSz="89525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Font typeface="Calibri" panose="020F0502020204030204" pitchFamily="34" charset="0"/>
              <a:buChar char="–"/>
              <a:defRPr/>
            </a:pPr>
            <a:r>
              <a:rPr lang="en-GB" sz="1400" dirty="0">
                <a:latin typeface=" Calibri (Body)"/>
                <a:cs typeface="Arial" panose="020B0604020202020204" pitchFamily="34" charset="0"/>
              </a:rPr>
              <a:t>increase firm capacity at western border</a:t>
            </a:r>
          </a:p>
          <a:p>
            <a:pPr marL="648000" lvl="1" indent="-285750" defTabSz="89525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Font typeface="Calibri" panose="020F0502020204030204" pitchFamily="34" charset="0"/>
              <a:buChar char="–"/>
              <a:defRPr/>
            </a:pPr>
            <a:r>
              <a:rPr lang="en-GB" sz="1400" dirty="0">
                <a:latin typeface=" Calibri (Body)"/>
                <a:cs typeface="Arial" panose="020B0604020202020204" pitchFamily="34" charset="0"/>
              </a:rPr>
              <a:t>zero interruptions</a:t>
            </a:r>
          </a:p>
          <a:p>
            <a:pPr marL="648000" lvl="1" indent="-285750" defTabSz="895255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457C"/>
              </a:buClr>
              <a:buFont typeface="Calibri" panose="020F0502020204030204" pitchFamily="34" charset="0"/>
              <a:buChar char="–"/>
              <a:defRPr/>
            </a:pPr>
            <a:r>
              <a:rPr lang="en-GB" sz="1400" dirty="0">
                <a:latin typeface=" Calibri (Body)"/>
                <a:cs typeface="Arial" panose="020B0604020202020204" pitchFamily="34" charset="0"/>
              </a:rPr>
              <a:t>decrease maintenance cost and fuel gas consumption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 Calibri (Body)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A1C0C92B-90DE-4609-B9A3-C0F799A974CE}"/>
              </a:ext>
            </a:extLst>
          </p:cNvPr>
          <p:cNvSpPr/>
          <p:nvPr/>
        </p:nvSpPr>
        <p:spPr>
          <a:xfrm>
            <a:off x="457200" y="1624013"/>
            <a:ext cx="3962400" cy="41671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14395">
              <a:lnSpc>
                <a:spcPct val="90000"/>
              </a:lnSpc>
            </a:pPr>
            <a:endParaRPr lang="en-US" sz="12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5"/>
            <a:ext cx="1454521" cy="1375632"/>
          </a:xfrm>
          <a:prstGeom prst="rect">
            <a:avLst/>
          </a:prstGeom>
        </p:spPr>
      </p:pic>
      <p:sp>
        <p:nvSpPr>
          <p:cNvPr id="16" name="object 4"/>
          <p:cNvSpPr txBox="1"/>
          <p:nvPr/>
        </p:nvSpPr>
        <p:spPr>
          <a:xfrm>
            <a:off x="1143000" y="152400"/>
            <a:ext cx="768923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000" b="1" spc="-10" dirty="0">
                <a:latin typeface="+mj-lt"/>
                <a:cs typeface="Calibri Light" panose="020F0302020204030204" pitchFamily="34" charset="0"/>
              </a:rPr>
              <a:t>Investment program of TSO LLC for 2020 is amounted up to UAH 2.1 </a:t>
            </a:r>
            <a:r>
              <a:rPr lang="en-US" sz="3000" b="1" spc="-10" dirty="0" err="1">
                <a:latin typeface="+mj-lt"/>
                <a:cs typeface="Calibri Light" panose="020F0302020204030204" pitchFamily="34" charset="0"/>
              </a:rPr>
              <a:t>bln</a:t>
            </a:r>
            <a:endParaRPr lang="uk-UA" sz="3000" spc="-1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95" name="Chart 94">
            <a:extLst>
              <a:ext uri="{FF2B5EF4-FFF2-40B4-BE49-F238E27FC236}">
                <a16:creationId xmlns="" xmlns:a16="http://schemas.microsoft.com/office/drawing/2014/main" id="{A8401176-201B-4934-A201-54844A5E65F0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03032653"/>
              </p:ext>
            </p:extLst>
          </p:nvPr>
        </p:nvGraphicFramePr>
        <p:xfrm>
          <a:off x="457200" y="2616198"/>
          <a:ext cx="3962400" cy="216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32" name="Holder 3">
            <a:extLst>
              <a:ext uri="{FF2B5EF4-FFF2-40B4-BE49-F238E27FC236}">
                <a16:creationId xmlns="" xmlns:a16="http://schemas.microsoft.com/office/drawing/2014/main" id="{151D2D43-FE12-477F-B9F5-7DD29DB13916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021700" y="4767226"/>
            <a:ext cx="311150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t" anchorCtr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EFC2DB2-07D8-46EA-ABC8-74A22779199A}" type="datetime'2''''''''0''''2''''''''''3'''''''''''">
              <a:rPr lang="en-GB" altLang="en-US" sz="110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2023</a:t>
            </a:fld>
            <a:endParaRPr lang="en-GB" sz="11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Holder 3">
            <a:extLst>
              <a:ext uri="{FF2B5EF4-FFF2-40B4-BE49-F238E27FC236}">
                <a16:creationId xmlns="" xmlns:a16="http://schemas.microsoft.com/office/drawing/2014/main" id="{D5C014C6-82DB-43D4-BC88-2CD1DCA319C0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922334" y="4760985"/>
            <a:ext cx="311150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t" anchorCtr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C789972-71DB-48C9-AF22-885DFF55EF0C}" type="datetime'''''''''''''''''''20''''''''''''''''''''''''''2''''''''0'">
              <a:rPr lang="en-GB" altLang="en-US" sz="110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2020</a:t>
            </a:fld>
            <a:endParaRPr lang="en-GB" sz="11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Holder 3">
            <a:extLst>
              <a:ext uri="{FF2B5EF4-FFF2-40B4-BE49-F238E27FC236}">
                <a16:creationId xmlns="" xmlns:a16="http://schemas.microsoft.com/office/drawing/2014/main" id="{0011A500-1010-4070-A2B4-99395CC394C4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1581247" y="4757811"/>
            <a:ext cx="311150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t" anchorCtr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E5B41D3-4927-4263-ABBE-2B54D1B43018}" type="datetime'''''''''''''''''''''''2''''''''''0''2''''''''1'''''''''''">
              <a:rPr lang="en-GB" altLang="en-US" sz="110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2021</a:t>
            </a:fld>
            <a:endParaRPr lang="en-GB" sz="11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Holder 3">
            <a:extLst>
              <a:ext uri="{FF2B5EF4-FFF2-40B4-BE49-F238E27FC236}">
                <a16:creationId xmlns="" xmlns:a16="http://schemas.microsoft.com/office/drawing/2014/main" id="{4A83768F-B3A9-4A17-93F0-5AEB230D4E19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713203" y="4767226"/>
            <a:ext cx="311150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t" anchorCtr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E30CC4B2-C981-4C85-938A-979632A4CA7E}" type="datetime'2''0''''''2''''''''''''''''''''''4'''''''">
              <a:rPr lang="en-GB" altLang="en-US" sz="110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2024</a:t>
            </a:fld>
            <a:endParaRPr lang="en-GB" sz="11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Holder 3">
            <a:extLst>
              <a:ext uri="{FF2B5EF4-FFF2-40B4-BE49-F238E27FC236}">
                <a16:creationId xmlns="" xmlns:a16="http://schemas.microsoft.com/office/drawing/2014/main" id="{289048FC-AF10-48ED-B585-92DC1306B567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319780" y="4757811"/>
            <a:ext cx="311150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t" anchorCtr="0"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B2471AF-863C-4E48-9A3E-FC1FB7C7B4ED}" type="datetime'''''''''''''''''''''2''''''''''''''0''''''''2''''''2'">
              <a:rPr lang="en-GB" altLang="en-US" sz="110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2022</a:t>
            </a:fld>
            <a:endParaRPr lang="en-GB" sz="11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D3893DB1-4AFE-40F8-8268-0CEE71F16F5F}"/>
              </a:ext>
            </a:extLst>
          </p:cNvPr>
          <p:cNvSpPr/>
          <p:nvPr/>
        </p:nvSpPr>
        <p:spPr>
          <a:xfrm>
            <a:off x="457200" y="5906869"/>
            <a:ext cx="8348332" cy="646331"/>
          </a:xfrm>
          <a:prstGeom prst="rect">
            <a:avLst/>
          </a:prstGeom>
          <a:solidFill>
            <a:srgbClr val="00A0E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uk-UA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Further decisions on development of UA GTS will depend on </a:t>
            </a:r>
          </a:p>
          <a:p>
            <a:pPr algn="ctr"/>
            <a:r>
              <a:rPr lang="en-US" altLang="uk-UA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post-2019 transit volumes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 Placeholder 6">
            <a:extLst>
              <a:ext uri="{FF2B5EF4-FFF2-40B4-BE49-F238E27FC236}">
                <a16:creationId xmlns="" xmlns:a16="http://schemas.microsoft.com/office/drawing/2014/main" id="{5B58EB46-74DD-4683-AF58-69043EF041A7}"/>
              </a:ext>
            </a:extLst>
          </p:cNvPr>
          <p:cNvSpPr txBox="1">
            <a:spLocks/>
          </p:cNvSpPr>
          <p:nvPr/>
        </p:nvSpPr>
        <p:spPr>
          <a:xfrm>
            <a:off x="625129" y="1655111"/>
            <a:ext cx="3654425" cy="997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395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998" indent="0" algn="l" defTabSz="914395" rtl="0" eaLnBrk="1" latinLnBrk="0" hangingPunct="1">
              <a:lnSpc>
                <a:spcPct val="90000"/>
              </a:lnSpc>
              <a:spcBef>
                <a:spcPts val="60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609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8608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8608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46" indent="-179387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46" indent="-179387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0" indent="-228598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77" indent="-228598" algn="l" defTabSz="91439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GB" sz="2400" dirty="0">
                <a:latin typeface="+mj-lt"/>
                <a:cs typeface="Arial" panose="020B0604020202020204" pitchFamily="34" charset="0"/>
              </a:rPr>
              <a:t>Investment program for 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2020-2024</a:t>
            </a:r>
            <a:endParaRPr lang="ru-RU" sz="2400" dirty="0" smtClean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GB" sz="1800" b="0" i="1" dirty="0" smtClean="0">
                <a:latin typeface="+mj-lt"/>
                <a:cs typeface="Arial" panose="020B0604020202020204" pitchFamily="34" charset="0"/>
              </a:rPr>
              <a:t>(UAH </a:t>
            </a:r>
            <a:r>
              <a:rPr lang="en-GB" sz="1800" b="0" i="1" dirty="0" err="1">
                <a:latin typeface="+mj-lt"/>
                <a:cs typeface="Arial" panose="020B0604020202020204" pitchFamily="34" charset="0"/>
              </a:rPr>
              <a:t>bln</a:t>
            </a:r>
            <a:r>
              <a:rPr lang="en-GB" sz="1800" b="0" i="1" dirty="0">
                <a:latin typeface="+mj-lt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53635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8pRvS_7ScyKE3mLJiSIs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QUUBtUtT.OGiqObvfwfB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dXbMImeT_iXupqeED1Ih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mQqY5tQRfmPlfUFASA7o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hMEoj5RwSvIMNhv9MzU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HUnkezpQ42LVGL9wsHDZ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vZIU0e9Rmev7lv_ylOQg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323B61CB53DC147AD96192E9C067254" ma:contentTypeVersion="0" ma:contentTypeDescription="Створення нового документа." ma:contentTypeScope="" ma:versionID="ef2a0dc7e805fedc0b24748e27f8cd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fdeeba82958b12d33e6bb391080f2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38E910-F8AD-401B-809C-DFBE7E069F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83F8F2-16A4-45E5-BDBE-651758DED9B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E2F4C49-DB37-43B5-9813-C10D7B7C3A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19713</TotalTime>
  <Words>1112</Words>
  <Application>Microsoft Office PowerPoint</Application>
  <PresentationFormat>Экран (4:3)</PresentationFormat>
  <Paragraphs>226</Paragraphs>
  <Slides>13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ＭＳ Ｐゴシック</vt:lpstr>
      <vt:lpstr> Calibri (Body)</vt:lpstr>
      <vt:lpstr>Arial</vt:lpstr>
      <vt:lpstr>Calibri</vt:lpstr>
      <vt:lpstr>Calibri </vt:lpstr>
      <vt:lpstr>Calibri (Body)</vt:lpstr>
      <vt:lpstr>Calibri (Headings)</vt:lpstr>
      <vt:lpstr>Calibri Light</vt:lpstr>
      <vt:lpstr>Georgia</vt:lpstr>
      <vt:lpstr>Wingdings</vt:lpstr>
      <vt:lpstr>Office Theme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Литвиненко Євген Миколайович</dc:creator>
  <cp:lastModifiedBy>Коваленко Катерина Михайлівна</cp:lastModifiedBy>
  <cp:revision>686</cp:revision>
  <cp:lastPrinted>2019-12-17T06:34:46Z</cp:lastPrinted>
  <dcterms:created xsi:type="dcterms:W3CDTF">2018-03-10T09:44:20Z</dcterms:created>
  <dcterms:modified xsi:type="dcterms:W3CDTF">2019-12-18T12:56:53Z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2018-03-10T00:00:00Z</vt:filetime>
  </property>
  <property fmtid="{D5CDD505-2E9C-101B-9397-08002B2CF9AE}" pid="3" name="LastSaved">
    <vt:filetime>2018-03-10T00:00:00Z</vt:filetime>
  </property>
  <property fmtid="{D5CDD505-2E9C-101B-9397-08002B2CF9AE}" pid="4" name="ContentTypeId">
    <vt:lpwstr>0x0101001323B61CB53DC147AD96192E9C067254</vt:lpwstr>
  </property>
</Properties>
</file>