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12192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558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4.svg"/><Relationship Id="rId5" Type="http://schemas.openxmlformats.org/officeDocument/2006/relationships/image" Target="../media/image2.png"/><Relationship Id="rId4" Type="http://schemas.openxmlformats.org/officeDocument/2006/relationships/image" Target="../media/image-1-2.sv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0-2.sv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4.svg"/><Relationship Id="rId5" Type="http://schemas.openxmlformats.org/officeDocument/2006/relationships/image" Target="../media/image4.png"/><Relationship Id="rId4" Type="http://schemas.openxmlformats.org/officeDocument/2006/relationships/image" Target="../media/image-2-2.svg"/></Relationships>
</file>

<file path=ppt/slides/_rels/slide3.xml.rels><?xml version="1.0" encoding="UTF-8" standalone="yes"?>
<Relationships xmlns="http://schemas.openxmlformats.org/package/2006/relationships"><Relationship Id="rId8" Type="http://schemas.openxmlformats.org/officeDocument/2006/relationships/image" Target="../media/image-3-6.svg"/><Relationship Id="rId3" Type="http://schemas.openxmlformats.org/officeDocument/2006/relationships/image" Target="../media/image7.png"/><Relationship Id="rId7" Type="http://schemas.openxmlformats.org/officeDocument/2006/relationships/image" Target="../media/image9.png"/><Relationship Id="rId12" Type="http://schemas.openxmlformats.org/officeDocument/2006/relationships/image" Target="../media/image-3-10.sv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4.svg"/><Relationship Id="rId11" Type="http://schemas.openxmlformats.org/officeDocument/2006/relationships/image" Target="../media/image4.png"/><Relationship Id="rId5" Type="http://schemas.openxmlformats.org/officeDocument/2006/relationships/image" Target="../media/image8.png"/><Relationship Id="rId10" Type="http://schemas.openxmlformats.org/officeDocument/2006/relationships/image" Target="../media/image-3-8.svg"/><Relationship Id="rId4" Type="http://schemas.openxmlformats.org/officeDocument/2006/relationships/image" Target="../media/image-3-2.sv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4-6.svg"/><Relationship Id="rId3" Type="http://schemas.openxmlformats.org/officeDocument/2006/relationships/image" Target="../media/image11.png"/><Relationship Id="rId7" Type="http://schemas.openxmlformats.org/officeDocument/2006/relationships/image" Target="../media/image13.png"/><Relationship Id="rId12" Type="http://schemas.openxmlformats.org/officeDocument/2006/relationships/image" Target="../media/image-4-10.sv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4.svg"/><Relationship Id="rId11" Type="http://schemas.openxmlformats.org/officeDocument/2006/relationships/image" Target="../media/image15.png"/><Relationship Id="rId5" Type="http://schemas.openxmlformats.org/officeDocument/2006/relationships/image" Target="../media/image12.png"/><Relationship Id="rId10" Type="http://schemas.openxmlformats.org/officeDocument/2006/relationships/image" Target="../media/image-4-8.svg"/><Relationship Id="rId4" Type="http://schemas.openxmlformats.org/officeDocument/2006/relationships/image" Target="../media/image-4-2.sv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2.sv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6-5.sv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6-3.sv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7-4.svg"/><Relationship Id="rId5" Type="http://schemas.openxmlformats.org/officeDocument/2006/relationships/image" Target="../media/image20.png"/><Relationship Id="rId4" Type="http://schemas.openxmlformats.org/officeDocument/2006/relationships/image" Target="../media/image-7-2.sv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2.sv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9-2.sv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FFFFFF"/>
        </a:solidFill>
        <a:effectLst/>
      </p:bgPr>
    </p:bg>
    <p:spTree>
      <p:nvGrpSpPr>
        <p:cNvPr id="1" name=""/>
        <p:cNvGrpSpPr/>
        <p:nvPr/>
      </p:nvGrpSpPr>
      <p:grpSpPr>
        <a:xfrm>
          <a:off x="0" y="0"/>
          <a:ext cx="0" cy="0"/>
          <a:chOff x="0" y="0"/>
          <a:chExt cx="0" cy="0"/>
        </a:xfrm>
      </p:grpSpPr>
      <p:pic>
        <p:nvPicPr>
          <p:cNvPr id="2" name="Object 1" descr="preencoded.png"/>
          <p:cNvPicPr>
            <a:picLocks noChangeAspect="1"/>
          </p:cNvPicPr>
          <p:nvPr/>
        </p:nvPicPr>
        <p:blipFill>
          <a:blip r:embed="rId3">
            <a:extLst>
              <a:ext uri="{96DAC541-7B7A-43D3-8B79-37D633B846F1}">
                <asvg:svgBlip xmlns:asvg="http://schemas.microsoft.com/office/drawing/2016/SVG/main" xmlns="" r:embed="rId4"/>
              </a:ext>
            </a:extLst>
          </a:blip>
          <a:srcRect/>
          <a:stretch/>
        </p:blipFill>
        <p:spPr>
          <a:xfrm>
            <a:off x="685800" y="514350"/>
            <a:ext cx="1409700" cy="285750"/>
          </a:xfrm>
          <a:prstGeom prst="rect">
            <a:avLst/>
          </a:prstGeom>
        </p:spPr>
      </p:pic>
      <p:pic>
        <p:nvPicPr>
          <p:cNvPr id="3" name="Object 2" descr="preencoded.png"/>
          <p:cNvPicPr>
            <a:picLocks noChangeAspect="1"/>
          </p:cNvPicPr>
          <p:nvPr/>
        </p:nvPicPr>
        <p:blipFill>
          <a:blip r:embed="rId5">
            <a:extLst>
              <a:ext uri="{96DAC541-7B7A-43D3-8B79-37D633B846F1}">
                <asvg:svgBlip xmlns:asvg="http://schemas.microsoft.com/office/drawing/2016/SVG/main" xmlns="" r:embed="rId6"/>
              </a:ext>
            </a:extLst>
          </a:blip>
          <a:srcRect/>
          <a:stretch/>
        </p:blipFill>
        <p:spPr>
          <a:xfrm>
            <a:off x="0" y="0"/>
            <a:ext cx="12192000" cy="6858000"/>
          </a:xfrm>
          <a:prstGeom prst="rect">
            <a:avLst/>
          </a:prstGeom>
        </p:spPr>
      </p:pic>
      <p:sp>
        <p:nvSpPr>
          <p:cNvPr id="4" name="Object3"/>
          <p:cNvSpPr/>
          <p:nvPr/>
        </p:nvSpPr>
        <p:spPr>
          <a:xfrm>
            <a:off x="7203448" y="665448"/>
            <a:ext cx="4216489" cy="269304"/>
          </a:xfrm>
          <a:prstGeom prst="rect">
            <a:avLst/>
          </a:prstGeom>
          <a:noFill/>
          <a:ln/>
        </p:spPr>
        <p:txBody>
          <a:bodyPr wrap="square" lIns="0" tIns="0" rIns="0" bIns="0" rtlCol="0" anchor="ctr">
            <a:spAutoFit/>
          </a:bodyPr>
          <a:lstStyle/>
          <a:p>
            <a:pPr algn="l">
              <a:lnSpc>
                <a:spcPts val="2100"/>
              </a:lnSpc>
            </a:pPr>
            <a:r>
              <a:rPr lang="en-US" sz="1800" i="1" kern="0" spc="100" dirty="0" smtClean="0">
                <a:solidFill>
                  <a:srgbClr val="E0EBF6"/>
                </a:solidFill>
                <a:latin typeface="Roboto Italic" pitchFamily="34" charset="0"/>
                <a:ea typeface="Roboto Italic" pitchFamily="34" charset="-122"/>
                <a:cs typeface="Roboto Italic" pitchFamily="34" charset="-120"/>
              </a:rPr>
              <a:t>“TO STORE TO SUPPLY”</a:t>
            </a:r>
            <a:endParaRPr lang="en-US" sz="1800" dirty="0"/>
          </a:p>
        </p:txBody>
      </p:sp>
      <p:sp>
        <p:nvSpPr>
          <p:cNvPr id="5" name="Object4"/>
          <p:cNvSpPr/>
          <p:nvPr/>
        </p:nvSpPr>
        <p:spPr>
          <a:xfrm>
            <a:off x="695325" y="2619375"/>
            <a:ext cx="9848850" cy="820738"/>
          </a:xfrm>
          <a:prstGeom prst="rect">
            <a:avLst/>
          </a:prstGeom>
          <a:noFill/>
          <a:ln/>
        </p:spPr>
        <p:txBody>
          <a:bodyPr wrap="square" lIns="0" tIns="0" rIns="0" bIns="0" rtlCol="0" anchor="t">
            <a:spAutoFit/>
          </a:bodyPr>
          <a:lstStyle/>
          <a:p>
            <a:pPr algn="l">
              <a:lnSpc>
                <a:spcPts val="3200"/>
              </a:lnSpc>
              <a:spcBef>
                <a:spcPts val="600"/>
              </a:spcBef>
              <a:spcAft>
                <a:spcPts val="600"/>
              </a:spcAft>
            </a:pPr>
            <a:r>
              <a:rPr lang="en-US" sz="2700" kern="0" spc="100" dirty="0" smtClean="0">
                <a:solidFill>
                  <a:srgbClr val="FFFFFF"/>
                </a:solidFill>
                <a:latin typeface="Roboto Medium" pitchFamily="34" charset="0"/>
                <a:ea typeface="Roboto Medium" pitchFamily="34" charset="-122"/>
                <a:cs typeface="Roboto Medium" pitchFamily="34" charset="-120"/>
              </a:rPr>
              <a:t>SERVICE OF MONITORING THE STORAGE OF PLEDGED NATURAL GAS </a:t>
            </a:r>
            <a:r>
              <a:rPr lang="en-US" sz="1400" dirty="0" smtClean="0">
                <a:solidFill>
                  <a:srgbClr val="FFFFFF"/>
                </a:solidFill>
                <a:latin typeface="Roboto Medium" pitchFamily="34" charset="0"/>
                <a:ea typeface="Roboto Medium" pitchFamily="34" charset="-122"/>
                <a:cs typeface="Roboto Medium" pitchFamily="34" charset="-120"/>
              </a:rPr>
              <a:t>(UPDATED VERSION)</a:t>
            </a:r>
            <a:endParaRPr lang="en-US" sz="2700" dirty="0"/>
          </a:p>
        </p:txBody>
      </p:sp>
      <p:sp>
        <p:nvSpPr>
          <p:cNvPr id="6" name="Object5"/>
          <p:cNvSpPr/>
          <p:nvPr/>
        </p:nvSpPr>
        <p:spPr>
          <a:xfrm>
            <a:off x="695325" y="3781425"/>
            <a:ext cx="3400425" cy="487313"/>
          </a:xfrm>
          <a:prstGeom prst="rect">
            <a:avLst/>
          </a:prstGeom>
          <a:noFill/>
          <a:ln/>
        </p:spPr>
        <p:txBody>
          <a:bodyPr wrap="square" lIns="0" tIns="0" rIns="0" bIns="0" rtlCol="0" anchor="t">
            <a:spAutoFit/>
          </a:bodyPr>
          <a:lstStyle/>
          <a:p>
            <a:pPr algn="l">
              <a:lnSpc>
                <a:spcPts val="1600"/>
              </a:lnSpc>
              <a:spcBef>
                <a:spcPts val="250"/>
              </a:spcBef>
              <a:spcAft>
                <a:spcPts val="250"/>
              </a:spcAft>
            </a:pPr>
            <a:r>
              <a:rPr lang="en-US" sz="1400" dirty="0" smtClean="0">
                <a:solidFill>
                  <a:srgbClr val="FFFFFF"/>
                </a:solidFill>
                <a:latin typeface="Roboto Regular" pitchFamily="34" charset="0"/>
                <a:ea typeface="Roboto Regular" pitchFamily="34" charset="-122"/>
                <a:cs typeface="Roboto Regular" pitchFamily="34" charset="-120"/>
              </a:rPr>
              <a:t>Acting General Director</a:t>
            </a:r>
            <a:r>
              <a:rPr lang="en-US" sz="1400" dirty="0">
                <a:solidFill>
                  <a:srgbClr val="FFFFFF"/>
                </a:solidFill>
                <a:latin typeface="Roboto Regular" pitchFamily="34" charset="0"/>
                <a:ea typeface="Roboto Regular" pitchFamily="34" charset="-122"/>
                <a:cs typeface="Roboto Regular" pitchFamily="34" charset="-120"/>
              </a:rPr>
              <a:t>
</a:t>
            </a:r>
            <a:r>
              <a:rPr lang="en-US" sz="1400" dirty="0" smtClean="0">
                <a:solidFill>
                  <a:srgbClr val="FFFFFF"/>
                </a:solidFill>
                <a:latin typeface="Roboto Regular" pitchFamily="34" charset="0"/>
                <a:ea typeface="Roboto Regular" pitchFamily="34" charset="-122"/>
                <a:cs typeface="Roboto Regular" pitchFamily="34" charset="-120"/>
              </a:rPr>
              <a:t>S. V. </a:t>
            </a:r>
            <a:r>
              <a:rPr lang="en-US" sz="1400" dirty="0" err="1" smtClean="0">
                <a:solidFill>
                  <a:srgbClr val="FFFFFF"/>
                </a:solidFill>
                <a:latin typeface="Roboto Regular" pitchFamily="34" charset="0"/>
                <a:ea typeface="Roboto Regular" pitchFamily="34" charset="-122"/>
                <a:cs typeface="Roboto Regular" pitchFamily="34" charset="-120"/>
              </a:rPr>
              <a:t>Pereloma</a:t>
            </a:r>
            <a:r>
              <a:rPr lang="en-US" sz="1400" dirty="0" smtClean="0">
                <a:solidFill>
                  <a:srgbClr val="FFFFFF"/>
                </a:solidFill>
                <a:latin typeface="Roboto Regular" pitchFamily="34" charset="0"/>
                <a:ea typeface="Roboto Regular" pitchFamily="34" charset="-122"/>
                <a:cs typeface="Roboto Regular" pitchFamily="34" charset="-120"/>
              </a:rPr>
              <a:t> </a:t>
            </a:r>
            <a:endParaRPr lang="en-US" sz="1400" dirty="0"/>
          </a:p>
        </p:txBody>
      </p:sp>
      <p:sp>
        <p:nvSpPr>
          <p:cNvPr id="7" name="Object6"/>
          <p:cNvSpPr/>
          <p:nvPr/>
        </p:nvSpPr>
        <p:spPr>
          <a:xfrm>
            <a:off x="704850" y="5800725"/>
            <a:ext cx="1257300" cy="266700"/>
          </a:xfrm>
          <a:prstGeom prst="rect">
            <a:avLst/>
          </a:prstGeom>
          <a:noFill/>
          <a:ln/>
        </p:spPr>
        <p:txBody>
          <a:bodyPr wrap="square" lIns="0" tIns="0" rIns="0" bIns="0" rtlCol="0" anchor="ctr">
            <a:spAutoFit/>
          </a:bodyPr>
          <a:lstStyle/>
          <a:p>
            <a:pPr algn="l">
              <a:lnSpc>
                <a:spcPts val="2100"/>
              </a:lnSpc>
              <a:spcBef>
                <a:spcPts val="600"/>
              </a:spcBef>
              <a:spcAft>
                <a:spcPts val="600"/>
              </a:spcAft>
            </a:pPr>
            <a:r>
              <a:rPr lang="en-US" sz="1800" dirty="0">
                <a:solidFill>
                  <a:srgbClr val="FFFFFF"/>
                </a:solidFill>
                <a:latin typeface="Roboto Medium" pitchFamily="34" charset="0"/>
                <a:ea typeface="Roboto Medium" pitchFamily="34" charset="-122"/>
                <a:cs typeface="Roboto Medium" pitchFamily="34" charset="-120"/>
              </a:rPr>
              <a:t>9.11.2020</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FFFFFF"/>
        </a:solidFill>
        <a:effectLst/>
      </p:bgPr>
    </p:bg>
    <p:spTree>
      <p:nvGrpSpPr>
        <p:cNvPr id="1" name=""/>
        <p:cNvGrpSpPr/>
        <p:nvPr/>
      </p:nvGrpSpPr>
      <p:grpSpPr>
        <a:xfrm>
          <a:off x="0" y="0"/>
          <a:ext cx="0" cy="0"/>
          <a:chOff x="0" y="0"/>
          <a:chExt cx="0" cy="0"/>
        </a:xfrm>
      </p:grpSpPr>
      <p:pic>
        <p:nvPicPr>
          <p:cNvPr id="2" name="Object 1" descr="preencoded.png"/>
          <p:cNvPicPr>
            <a:picLocks noChangeAspect="1"/>
          </p:cNvPicPr>
          <p:nvPr/>
        </p:nvPicPr>
        <p:blipFill>
          <a:blip r:embed="rId3">
            <a:extLst>
              <a:ext uri="{96DAC541-7B7A-43D3-8B79-37D633B846F1}">
                <asvg:svgBlip xmlns:asvg="http://schemas.microsoft.com/office/drawing/2016/SVG/main" xmlns="" r:embed="rId4"/>
              </a:ext>
            </a:extLst>
          </a:blip>
          <a:srcRect/>
          <a:stretch/>
        </p:blipFill>
        <p:spPr>
          <a:xfrm>
            <a:off x="0" y="0"/>
            <a:ext cx="12192000" cy="6858000"/>
          </a:xfrm>
          <a:prstGeom prst="rect">
            <a:avLst/>
          </a:prstGeom>
        </p:spPr>
      </p:pic>
      <p:sp>
        <p:nvSpPr>
          <p:cNvPr id="3" name="Object2"/>
          <p:cNvSpPr/>
          <p:nvPr/>
        </p:nvSpPr>
        <p:spPr>
          <a:xfrm>
            <a:off x="6115050" y="2401318"/>
            <a:ext cx="4486275" cy="1102866"/>
          </a:xfrm>
          <a:prstGeom prst="rect">
            <a:avLst/>
          </a:prstGeom>
          <a:noFill/>
          <a:ln/>
        </p:spPr>
        <p:txBody>
          <a:bodyPr wrap="square" lIns="0" tIns="0" rIns="0" bIns="0" rtlCol="0" anchor="ctr">
            <a:spAutoFit/>
          </a:bodyPr>
          <a:lstStyle/>
          <a:p>
            <a:pPr algn="ctr">
              <a:lnSpc>
                <a:spcPts val="4300"/>
              </a:lnSpc>
            </a:pPr>
            <a:r>
              <a:rPr lang="en-US" sz="3600" kern="0" spc="200" dirty="0" smtClean="0">
                <a:solidFill>
                  <a:srgbClr val="FFFFFF"/>
                </a:solidFill>
                <a:latin typeface="Roboto Medium" pitchFamily="34" charset="0"/>
                <a:ea typeface="Roboto Medium" pitchFamily="34" charset="-122"/>
                <a:cs typeface="Roboto Medium" pitchFamily="34" charset="-120"/>
              </a:rPr>
              <a:t>Thank you for your attention!</a:t>
            </a:r>
            <a:endParaRPr lang="en-US" sz="3600" dirty="0"/>
          </a:p>
        </p:txBody>
      </p:sp>
      <p:sp>
        <p:nvSpPr>
          <p:cNvPr id="4" name="Object3"/>
          <p:cNvSpPr/>
          <p:nvPr/>
        </p:nvSpPr>
        <p:spPr>
          <a:xfrm>
            <a:off x="695325" y="3219450"/>
            <a:ext cx="7515225" cy="1524000"/>
          </a:xfrm>
          <a:prstGeom prst="rect">
            <a:avLst/>
          </a:prstGeom>
          <a:noFill/>
          <a:ln/>
        </p:spPr>
        <p:txBody>
          <a:bodyPr wrap="square" lIns="0" tIns="0" rIns="0" bIns="0" rtlCol="0" anchor="t">
            <a:spAutoFit/>
          </a:bodyPr>
          <a:lstStyle/>
          <a:p>
            <a:pPr algn="l">
              <a:lnSpc>
                <a:spcPts val="2100"/>
              </a:lnSpc>
              <a:spcBef>
                <a:spcPts val="600"/>
              </a:spcBef>
              <a:spcAft>
                <a:spcPts val="600"/>
              </a:spcAft>
            </a:pPr>
            <a:r>
              <a:rPr lang="en-US" sz="1800" dirty="0" smtClean="0">
                <a:solidFill>
                  <a:srgbClr val="FFFFFF"/>
                </a:solidFill>
                <a:latin typeface="Roboto Regular" pitchFamily="34" charset="0"/>
                <a:ea typeface="Roboto Regular" pitchFamily="34" charset="-122"/>
                <a:cs typeface="Roboto Regular" pitchFamily="34" charset="-120"/>
              </a:rPr>
              <a:t>Contacts:</a:t>
            </a:r>
            <a:r>
              <a:rPr lang="en-US" sz="1800" dirty="0">
                <a:solidFill>
                  <a:srgbClr val="FFFFFF"/>
                </a:solidFill>
                <a:latin typeface="Roboto Regular" pitchFamily="34" charset="0"/>
                <a:ea typeface="Roboto Regular" pitchFamily="34" charset="-122"/>
                <a:cs typeface="Roboto Regular" pitchFamily="34" charset="-120"/>
              </a:rPr>
              <a:t>
front-office@utg.ua</a:t>
            </a:r>
            <a:r>
              <a:rPr lang="en-US" sz="1800" dirty="0">
                <a:solidFill>
                  <a:srgbClr val="E2E7FC"/>
                </a:solidFill>
                <a:latin typeface="Roboto Regular" pitchFamily="34" charset="0"/>
                <a:ea typeface="Roboto Regular" pitchFamily="34" charset="-122"/>
                <a:cs typeface="Roboto Regular" pitchFamily="34" charset="-120"/>
              </a:rPr>
              <a:t> 
</a:t>
            </a:r>
            <a:r>
              <a:rPr lang="en-US" sz="1800" dirty="0">
                <a:solidFill>
                  <a:srgbClr val="FFFFFF"/>
                </a:solidFill>
                <a:latin typeface="Roboto Regular" pitchFamily="34" charset="0"/>
                <a:ea typeface="Roboto Regular" pitchFamily="34" charset="-122"/>
                <a:cs typeface="Roboto Regular" pitchFamily="34" charset="-120"/>
              </a:rPr>
              <a:t>tel. +38 (044) 299-73-20     +38 (044) 299-73-31    +38 (044) 299-73-43</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FAFAFA"/>
        </a:solidFill>
        <a:effectLst/>
      </p:bgPr>
    </p:bg>
    <p:spTree>
      <p:nvGrpSpPr>
        <p:cNvPr id="1" name=""/>
        <p:cNvGrpSpPr/>
        <p:nvPr/>
      </p:nvGrpSpPr>
      <p:grpSpPr>
        <a:xfrm>
          <a:off x="0" y="0"/>
          <a:ext cx="0" cy="0"/>
          <a:chOff x="0" y="0"/>
          <a:chExt cx="0" cy="0"/>
        </a:xfrm>
      </p:grpSpPr>
      <p:pic>
        <p:nvPicPr>
          <p:cNvPr id="2" name="Object 1" descr="preencoded.png"/>
          <p:cNvPicPr>
            <a:picLocks noChangeAspect="1"/>
          </p:cNvPicPr>
          <p:nvPr/>
        </p:nvPicPr>
        <p:blipFill>
          <a:blip r:embed="rId3">
            <a:extLst>
              <a:ext uri="{96DAC541-7B7A-43D3-8B79-37D633B846F1}">
                <asvg:svgBlip xmlns:asvg="http://schemas.microsoft.com/office/drawing/2016/SVG/main" xmlns="" r:embed="rId4"/>
              </a:ext>
            </a:extLst>
          </a:blip>
          <a:srcRect/>
          <a:stretch/>
        </p:blipFill>
        <p:spPr>
          <a:xfrm>
            <a:off x="2038350" y="0"/>
            <a:ext cx="8115300" cy="6858000"/>
          </a:xfrm>
          <a:prstGeom prst="rect">
            <a:avLst/>
          </a:prstGeom>
        </p:spPr>
      </p:pic>
      <p:pic>
        <p:nvPicPr>
          <p:cNvPr id="3" name="Object 2" descr="preencoded.png"/>
          <p:cNvPicPr>
            <a:picLocks noChangeAspect="1"/>
          </p:cNvPicPr>
          <p:nvPr/>
        </p:nvPicPr>
        <p:blipFill>
          <a:blip r:embed="rId5">
            <a:extLst>
              <a:ext uri="{96DAC541-7B7A-43D3-8B79-37D633B846F1}">
                <asvg:svgBlip xmlns:asvg="http://schemas.microsoft.com/office/drawing/2016/SVG/main" xmlns="" r:embed="rId6"/>
              </a:ext>
            </a:extLst>
          </a:blip>
          <a:srcRect/>
          <a:stretch/>
        </p:blipFill>
        <p:spPr>
          <a:xfrm>
            <a:off x="11344275" y="6010275"/>
            <a:ext cx="247650" cy="247650"/>
          </a:xfrm>
          <a:prstGeom prst="rect">
            <a:avLst/>
          </a:prstGeom>
        </p:spPr>
      </p:pic>
      <p:pic>
        <p:nvPicPr>
          <p:cNvPr id="4" name="Object 3" descr="preencoded.png"/>
          <p:cNvPicPr>
            <a:picLocks noChangeAspect="1"/>
          </p:cNvPicPr>
          <p:nvPr/>
        </p:nvPicPr>
        <p:blipFill>
          <a:blip r:embed="rId7"/>
          <a:srcRect/>
          <a:stretch/>
        </p:blipFill>
        <p:spPr>
          <a:xfrm>
            <a:off x="990600" y="1514475"/>
            <a:ext cx="10525125" cy="4876800"/>
          </a:xfrm>
          <a:prstGeom prst="rect">
            <a:avLst/>
          </a:prstGeom>
        </p:spPr>
      </p:pic>
      <p:sp>
        <p:nvSpPr>
          <p:cNvPr id="5" name="Object4"/>
          <p:cNvSpPr/>
          <p:nvPr/>
        </p:nvSpPr>
        <p:spPr>
          <a:xfrm>
            <a:off x="11220450" y="6029325"/>
            <a:ext cx="295275" cy="200025"/>
          </a:xfrm>
          <a:prstGeom prst="rect">
            <a:avLst/>
          </a:prstGeom>
          <a:noFill/>
          <a:ln/>
        </p:spPr>
        <p:txBody>
          <a:bodyPr wrap="square" lIns="0" tIns="0" rIns="0" bIns="0" rtlCol="0" anchor="ctr">
            <a:spAutoFit/>
          </a:bodyPr>
          <a:lstStyle/>
          <a:p>
            <a:pPr algn="r">
              <a:lnSpc>
                <a:spcPts val="1600"/>
              </a:lnSpc>
            </a:pPr>
            <a:r>
              <a:rPr lang="en-US" sz="1400" dirty="0">
                <a:solidFill>
                  <a:srgbClr val="FFFFFF"/>
                </a:solidFill>
                <a:latin typeface="Roboto Regular" pitchFamily="34" charset="0"/>
                <a:ea typeface="Roboto Regular" pitchFamily="34" charset="-122"/>
                <a:cs typeface="Roboto Regular" pitchFamily="34" charset="-120"/>
              </a:rPr>
              <a:t>2</a:t>
            </a:r>
            <a:endParaRPr lang="en-US" sz="1400" dirty="0"/>
          </a:p>
        </p:txBody>
      </p:sp>
      <p:sp>
        <p:nvSpPr>
          <p:cNvPr id="6" name="Object5"/>
          <p:cNvSpPr/>
          <p:nvPr/>
        </p:nvSpPr>
        <p:spPr>
          <a:xfrm>
            <a:off x="1895475" y="1304131"/>
            <a:ext cx="8401050" cy="820738"/>
          </a:xfrm>
          <a:prstGeom prst="rect">
            <a:avLst/>
          </a:prstGeom>
          <a:noFill/>
          <a:ln/>
        </p:spPr>
        <p:txBody>
          <a:bodyPr wrap="square" lIns="0" tIns="0" rIns="0" bIns="0" rtlCol="0" anchor="ctr">
            <a:spAutoFit/>
          </a:bodyPr>
          <a:lstStyle/>
          <a:p>
            <a:pPr algn="ctr">
              <a:lnSpc>
                <a:spcPts val="3200"/>
              </a:lnSpc>
            </a:pPr>
            <a:r>
              <a:rPr lang="en-US" sz="2700" kern="0" spc="200" dirty="0" smtClean="0">
                <a:solidFill>
                  <a:srgbClr val="009BD9"/>
                </a:solidFill>
                <a:latin typeface="Roboto Medium" pitchFamily="34" charset="0"/>
                <a:ea typeface="Roboto Medium" pitchFamily="34" charset="-122"/>
                <a:cs typeface="Roboto Medium" pitchFamily="34" charset="-120"/>
              </a:rPr>
              <a:t>JSC “UKRTRANSGAS”</a:t>
            </a:r>
            <a:r>
              <a:rPr lang="en-US" sz="2700" kern="0" spc="200" dirty="0" smtClean="0">
                <a:solidFill>
                  <a:srgbClr val="2C3844"/>
                </a:solidFill>
                <a:latin typeface="Roboto Medium" pitchFamily="34" charset="0"/>
                <a:ea typeface="Roboto Medium" pitchFamily="34" charset="-122"/>
                <a:cs typeface="Roboto Medium" pitchFamily="34" charset="-120"/>
              </a:rPr>
              <a:t> – GAS STORAGE FACILITY OPERATOR</a:t>
            </a:r>
            <a:endParaRPr lang="en-US" sz="2700" dirty="0"/>
          </a:p>
        </p:txBody>
      </p:sp>
      <p:sp>
        <p:nvSpPr>
          <p:cNvPr id="7" name="Object6"/>
          <p:cNvSpPr/>
          <p:nvPr/>
        </p:nvSpPr>
        <p:spPr>
          <a:xfrm>
            <a:off x="7439025" y="4134247"/>
            <a:ext cx="4219575" cy="2257028"/>
          </a:xfrm>
          <a:prstGeom prst="rect">
            <a:avLst/>
          </a:prstGeom>
          <a:noFill/>
          <a:ln/>
        </p:spPr>
        <p:txBody>
          <a:bodyPr wrap="square" lIns="0" tIns="0" rIns="0" bIns="0" rtlCol="0" anchor="b">
            <a:spAutoFit/>
          </a:bodyPr>
          <a:lstStyle/>
          <a:p>
            <a:pPr>
              <a:lnSpc>
                <a:spcPts val="1600"/>
              </a:lnSpc>
            </a:pPr>
            <a:r>
              <a:rPr lang="en-US" sz="1400" kern="0" spc="100" dirty="0" smtClean="0">
                <a:solidFill>
                  <a:srgbClr val="2C3844"/>
                </a:solidFill>
                <a:latin typeface="Roboto Medium" pitchFamily="34" charset="0"/>
                <a:ea typeface="Roboto Medium" pitchFamily="34" charset="-122"/>
                <a:cs typeface="Roboto Medium" pitchFamily="34" charset="-120"/>
              </a:rPr>
              <a:t>The GSFs hold </a:t>
            </a:r>
            <a:r>
              <a:rPr lang="en-US" sz="1400" kern="0" spc="100" dirty="0" smtClean="0">
                <a:solidFill>
                  <a:srgbClr val="009BD9"/>
                </a:solidFill>
                <a:latin typeface="Roboto Medium" pitchFamily="34" charset="0"/>
                <a:ea typeface="Roboto Medium" pitchFamily="34" charset="-122"/>
                <a:cs typeface="Roboto Medium" pitchFamily="34" charset="-120"/>
              </a:rPr>
              <a:t>as of the beginning of October 2020:               </a:t>
            </a:r>
            <a:r>
              <a:rPr lang="en-US" sz="1400" kern="0" spc="100" dirty="0">
                <a:solidFill>
                  <a:srgbClr val="009BD9"/>
                </a:solidFill>
                <a:latin typeface="Roboto Medium" pitchFamily="34" charset="0"/>
                <a:ea typeface="Roboto Medium" pitchFamily="34" charset="-122"/>
                <a:cs typeface="Roboto Medium" pitchFamily="34" charset="-120"/>
              </a:rPr>
              <a:t>
</a:t>
            </a:r>
            <a:r>
              <a:rPr lang="en-US" sz="1400" kern="0" spc="100" dirty="0">
                <a:solidFill>
                  <a:srgbClr val="1C1C1C"/>
                </a:solidFill>
                <a:latin typeface="Roboto Regular" pitchFamily="34" charset="0"/>
                <a:ea typeface="Roboto Regular" pitchFamily="34" charset="-122"/>
                <a:cs typeface="Roboto Regular" pitchFamily="34" charset="-120"/>
              </a:rPr>
              <a:t>                                     </a:t>
            </a:r>
            <a:r>
              <a:rPr lang="en-US" sz="1400" kern="0" spc="100" dirty="0" smtClean="0">
                <a:solidFill>
                  <a:srgbClr val="1C1C1C"/>
                </a:solidFill>
                <a:latin typeface="Roboto Regular" pitchFamily="34" charset="0"/>
                <a:ea typeface="Roboto Regular" pitchFamily="34" charset="-122"/>
                <a:cs typeface="Roboto Regular" pitchFamily="34" charset="-120"/>
              </a:rPr>
              <a:t>      </a:t>
            </a:r>
            <a:r>
              <a:rPr lang="en-US" sz="1400" kern="0" spc="100" dirty="0">
                <a:solidFill>
                  <a:srgbClr val="1C1C1C"/>
                </a:solidFill>
                <a:latin typeface="Roboto Regular" pitchFamily="34" charset="0"/>
                <a:ea typeface="Roboto Regular" pitchFamily="34" charset="-122"/>
                <a:cs typeface="Roboto Regular" pitchFamily="34" charset="-120"/>
              </a:rPr>
              <a:t>28 </a:t>
            </a:r>
            <a:r>
              <a:rPr lang="en-US" sz="1400" kern="0" spc="100" dirty="0" err="1" smtClean="0">
                <a:solidFill>
                  <a:srgbClr val="1C1C1C"/>
                </a:solidFill>
                <a:latin typeface="Roboto Regular" pitchFamily="34" charset="0"/>
                <a:ea typeface="Roboto Regular" pitchFamily="34" charset="-122"/>
                <a:cs typeface="Roboto Regular" pitchFamily="34" charset="-120"/>
              </a:rPr>
              <a:t>bcm</a:t>
            </a:r>
            <a:r>
              <a:rPr lang="en-US" sz="1400" kern="0" spc="100" dirty="0">
                <a:solidFill>
                  <a:srgbClr val="1C1C1C"/>
                </a:solidFill>
                <a:latin typeface="Roboto Regular" pitchFamily="34" charset="0"/>
                <a:ea typeface="Roboto Regular" pitchFamily="34" charset="-122"/>
                <a:cs typeface="Roboto Regular" pitchFamily="34" charset="-120"/>
              </a:rPr>
              <a:t>
</a:t>
            </a:r>
            <a:r>
              <a:rPr lang="en-US" sz="1400" kern="0" spc="100" dirty="0" smtClean="0">
                <a:solidFill>
                  <a:srgbClr val="1C1C1C"/>
                </a:solidFill>
                <a:latin typeface="Roboto Light" pitchFamily="34" charset="0"/>
                <a:ea typeface="Roboto Light" pitchFamily="34" charset="-122"/>
                <a:cs typeface="Roboto Light" pitchFamily="34" charset="-120"/>
              </a:rPr>
              <a:t>Residents                            </a:t>
            </a:r>
            <a:r>
              <a:rPr lang="en-US" sz="1400" kern="0" spc="100" dirty="0">
                <a:solidFill>
                  <a:srgbClr val="1C1C1C"/>
                </a:solidFill>
                <a:latin typeface="Roboto Regular" pitchFamily="34" charset="0"/>
                <a:ea typeface="Roboto Regular" pitchFamily="34" charset="-122"/>
                <a:cs typeface="Roboto Regular" pitchFamily="34" charset="-120"/>
              </a:rPr>
              <a:t>18</a:t>
            </a:r>
            <a:r>
              <a:rPr lang="en-US" sz="1400" kern="0" spc="100" dirty="0">
                <a:solidFill>
                  <a:srgbClr val="1C1C1C"/>
                </a:solidFill>
                <a:latin typeface="Roboto Light" pitchFamily="34" charset="0"/>
                <a:ea typeface="Roboto Light" pitchFamily="34" charset="-122"/>
                <a:cs typeface="Roboto Light" pitchFamily="34" charset="-120"/>
              </a:rPr>
              <a:t> </a:t>
            </a:r>
            <a:r>
              <a:rPr lang="en-US" sz="1400" kern="0" spc="100" dirty="0" err="1" smtClean="0">
                <a:solidFill>
                  <a:srgbClr val="1C1C1C"/>
                </a:solidFill>
                <a:latin typeface="Roboto Light" pitchFamily="34" charset="0"/>
                <a:ea typeface="Roboto Light" pitchFamily="34" charset="-122"/>
                <a:cs typeface="Roboto Light" pitchFamily="34" charset="-120"/>
              </a:rPr>
              <a:t>bcm</a:t>
            </a:r>
            <a:r>
              <a:rPr lang="en-US" sz="1400" kern="0" spc="100" dirty="0">
                <a:solidFill>
                  <a:srgbClr val="1C1C1C"/>
                </a:solidFill>
                <a:latin typeface="Roboto Regular" pitchFamily="34" charset="0"/>
                <a:ea typeface="Roboto Regular" pitchFamily="34" charset="-122"/>
                <a:cs typeface="Roboto Regular" pitchFamily="34" charset="-120"/>
              </a:rPr>
              <a:t>
</a:t>
            </a:r>
            <a:r>
              <a:rPr lang="en-US" sz="1400" kern="0" spc="100" dirty="0">
                <a:solidFill>
                  <a:srgbClr val="1C1C1C"/>
                </a:solidFill>
                <a:latin typeface="Roboto Light" pitchFamily="34" charset="0"/>
                <a:ea typeface="Roboto Light" pitchFamily="34" charset="-122"/>
                <a:cs typeface="Roboto Light" pitchFamily="34" charset="-120"/>
              </a:rPr>
              <a:t>
</a:t>
            </a:r>
            <a:r>
              <a:rPr lang="en-US" sz="1100" kern="0" spc="100" dirty="0" smtClean="0">
                <a:solidFill>
                  <a:srgbClr val="4C6076"/>
                </a:solidFill>
                <a:latin typeface="Roboto Light" pitchFamily="34" charset="0"/>
                <a:ea typeface="Roboto Light" pitchFamily="34" charset="-122"/>
                <a:cs typeface="Roboto Light" pitchFamily="34" charset="-120"/>
              </a:rPr>
              <a:t>including “Customs Warehouse” </a:t>
            </a:r>
            <a:r>
              <a:rPr lang="en-US" sz="1100" kern="0" spc="100" dirty="0" smtClean="0">
                <a:solidFill>
                  <a:srgbClr val="4C6076"/>
                </a:solidFill>
                <a:latin typeface="Roboto Regular" pitchFamily="34" charset="0"/>
                <a:ea typeface="Roboto Regular" pitchFamily="34" charset="-122"/>
                <a:cs typeface="Roboto Regular" pitchFamily="34" charset="-120"/>
              </a:rPr>
              <a:t>      1.3 </a:t>
            </a:r>
            <a:r>
              <a:rPr lang="en-US" sz="1100" kern="0" spc="100" dirty="0" err="1" smtClean="0">
                <a:solidFill>
                  <a:srgbClr val="4C6076"/>
                </a:solidFill>
                <a:latin typeface="Roboto Regular" pitchFamily="34" charset="0"/>
                <a:ea typeface="Roboto Regular" pitchFamily="34" charset="-122"/>
                <a:cs typeface="Roboto Regular" pitchFamily="34" charset="-120"/>
              </a:rPr>
              <a:t>bcm</a:t>
            </a:r>
            <a:r>
              <a:rPr lang="en-US" sz="1100" kern="0" spc="100" dirty="0">
                <a:solidFill>
                  <a:srgbClr val="4C6076"/>
                </a:solidFill>
                <a:latin typeface="Roboto Regular" pitchFamily="34" charset="0"/>
                <a:ea typeface="Roboto Regular" pitchFamily="34" charset="-122"/>
                <a:cs typeface="Roboto Regular" pitchFamily="34" charset="-120"/>
              </a:rPr>
              <a:t>
</a:t>
            </a:r>
            <a:r>
              <a:rPr lang="en-US" sz="1400" kern="0" spc="100" dirty="0">
                <a:solidFill>
                  <a:srgbClr val="1C1C1C"/>
                </a:solidFill>
                <a:latin typeface="Roboto Regular" pitchFamily="34" charset="0"/>
                <a:ea typeface="Roboto Regular" pitchFamily="34" charset="-122"/>
                <a:cs typeface="Roboto Regular" pitchFamily="34" charset="-120"/>
              </a:rPr>
              <a:t>
</a:t>
            </a:r>
            <a:r>
              <a:rPr lang="en-US" sz="1400" kern="0" spc="100" dirty="0" smtClean="0">
                <a:solidFill>
                  <a:srgbClr val="1C1C1C"/>
                </a:solidFill>
                <a:latin typeface="Roboto Light" pitchFamily="34" charset="0"/>
                <a:ea typeface="Roboto Light" pitchFamily="34" charset="-122"/>
                <a:cs typeface="Roboto Light" pitchFamily="34" charset="-120"/>
              </a:rPr>
              <a:t>Non-residents                       </a:t>
            </a:r>
            <a:r>
              <a:rPr lang="en-US" sz="1400" kern="0" spc="100" dirty="0">
                <a:solidFill>
                  <a:srgbClr val="1C1C1C"/>
                </a:solidFill>
                <a:latin typeface="Roboto Regular" pitchFamily="34" charset="0"/>
                <a:ea typeface="Roboto Regular" pitchFamily="34" charset="-122"/>
                <a:cs typeface="Roboto Regular" pitchFamily="34" charset="-120"/>
              </a:rPr>
              <a:t>10</a:t>
            </a:r>
            <a:r>
              <a:rPr lang="en-US" sz="1400" kern="0" spc="100" dirty="0">
                <a:solidFill>
                  <a:srgbClr val="1C1C1C"/>
                </a:solidFill>
                <a:latin typeface="Roboto Light" pitchFamily="34" charset="0"/>
                <a:ea typeface="Roboto Light" pitchFamily="34" charset="-122"/>
                <a:cs typeface="Roboto Light" pitchFamily="34" charset="-120"/>
              </a:rPr>
              <a:t> </a:t>
            </a:r>
            <a:r>
              <a:rPr lang="en-US" sz="1400" kern="0" spc="100" dirty="0" err="1" smtClean="0">
                <a:solidFill>
                  <a:srgbClr val="1C1C1C"/>
                </a:solidFill>
                <a:latin typeface="Roboto Light" pitchFamily="34" charset="0"/>
                <a:ea typeface="Roboto Light" pitchFamily="34" charset="-122"/>
                <a:cs typeface="Roboto Light" pitchFamily="34" charset="-120"/>
              </a:rPr>
              <a:t>bcm</a:t>
            </a:r>
            <a:r>
              <a:rPr lang="en-US" sz="1400" kern="0" spc="100" dirty="0" smtClean="0">
                <a:solidFill>
                  <a:srgbClr val="1C1C1C"/>
                </a:solidFill>
                <a:latin typeface="Roboto Light" pitchFamily="34" charset="0"/>
                <a:ea typeface="Roboto Light" pitchFamily="34" charset="-122"/>
                <a:cs typeface="Roboto Light" pitchFamily="34" charset="-120"/>
              </a:rPr>
              <a:t>  </a:t>
            </a:r>
            <a:r>
              <a:rPr lang="en-US" sz="1400" kern="0" spc="100" dirty="0">
                <a:solidFill>
                  <a:srgbClr val="1C1C1C"/>
                </a:solidFill>
                <a:latin typeface="Roboto Light" pitchFamily="34" charset="0"/>
                <a:ea typeface="Roboto Light" pitchFamily="34" charset="-122"/>
                <a:cs typeface="Roboto Light" pitchFamily="34" charset="-120"/>
              </a:rPr>
              <a:t>
</a:t>
            </a:r>
            <a:r>
              <a:rPr lang="en-US" sz="1100" kern="0" spc="100" dirty="0">
                <a:solidFill>
                  <a:srgbClr val="4C6076"/>
                </a:solidFill>
                <a:latin typeface="Roboto Light" pitchFamily="34" charset="0"/>
                <a:ea typeface="Roboto Light" pitchFamily="34" charset="-122"/>
                <a:cs typeface="Roboto Light" pitchFamily="34" charset="-120"/>
              </a:rPr>
              <a:t> including “Customs Warehouse” </a:t>
            </a:r>
            <a:r>
              <a:rPr lang="en-US" sz="1100" kern="0" spc="100" dirty="0" smtClean="0">
                <a:solidFill>
                  <a:srgbClr val="4C6076"/>
                </a:solidFill>
                <a:latin typeface="Roboto Light" pitchFamily="34" charset="0"/>
                <a:ea typeface="Roboto Light" pitchFamily="34" charset="-122"/>
                <a:cs typeface="Roboto Light" pitchFamily="34" charset="-120"/>
              </a:rPr>
              <a:t>      </a:t>
            </a:r>
            <a:r>
              <a:rPr lang="en-US" sz="1100" kern="0" spc="100" dirty="0" smtClean="0">
                <a:solidFill>
                  <a:srgbClr val="617387"/>
                </a:solidFill>
                <a:latin typeface="Roboto Regular" pitchFamily="34" charset="0"/>
                <a:ea typeface="Roboto Regular" pitchFamily="34" charset="-122"/>
                <a:cs typeface="Roboto Regular" pitchFamily="34" charset="-120"/>
              </a:rPr>
              <a:t>10 </a:t>
            </a:r>
            <a:r>
              <a:rPr lang="en-US" sz="1100" kern="0" spc="100" dirty="0" err="1" smtClean="0">
                <a:solidFill>
                  <a:srgbClr val="617387"/>
                </a:solidFill>
                <a:latin typeface="Roboto Regular" pitchFamily="34" charset="0"/>
                <a:ea typeface="Roboto Regular" pitchFamily="34" charset="-122"/>
                <a:cs typeface="Roboto Regular" pitchFamily="34" charset="-120"/>
              </a:rPr>
              <a:t>bcm</a:t>
            </a:r>
            <a:endParaRPr lang="en-US" sz="1400" dirty="0"/>
          </a:p>
        </p:txBody>
      </p:sp>
      <p:sp>
        <p:nvSpPr>
          <p:cNvPr id="8" name="Object7"/>
          <p:cNvSpPr/>
          <p:nvPr/>
        </p:nvSpPr>
        <p:spPr>
          <a:xfrm>
            <a:off x="990600" y="3173809"/>
            <a:ext cx="2200275" cy="1436291"/>
          </a:xfrm>
          <a:prstGeom prst="rect">
            <a:avLst/>
          </a:prstGeom>
          <a:noFill/>
          <a:ln/>
        </p:spPr>
        <p:txBody>
          <a:bodyPr wrap="square" lIns="0" tIns="0" rIns="0" bIns="0" rtlCol="0" anchor="b">
            <a:spAutoFit/>
          </a:bodyPr>
          <a:lstStyle/>
          <a:p>
            <a:pPr algn="l">
              <a:lnSpc>
                <a:spcPts val="1600"/>
              </a:lnSpc>
            </a:pPr>
            <a:r>
              <a:rPr lang="en-US" sz="1400" kern="0" spc="100" dirty="0" smtClean="0">
                <a:solidFill>
                  <a:srgbClr val="2C3844"/>
                </a:solidFill>
                <a:latin typeface="Roboto Regular" pitchFamily="34" charset="0"/>
                <a:ea typeface="Roboto Regular" pitchFamily="34" charset="-122"/>
                <a:cs typeface="Roboto Regular" pitchFamily="34" charset="-120"/>
              </a:rPr>
              <a:t>Number of </a:t>
            </a:r>
            <a:r>
              <a:rPr lang="en-US" sz="1400" b="1" kern="0" spc="100" dirty="0" smtClean="0">
                <a:solidFill>
                  <a:srgbClr val="009BD9"/>
                </a:solidFill>
                <a:latin typeface="Roboto Bold" pitchFamily="34" charset="0"/>
                <a:ea typeface="Roboto Bold" pitchFamily="34" charset="-122"/>
                <a:cs typeface="Roboto Bold" pitchFamily="34" charset="-120"/>
              </a:rPr>
              <a:t>Clients:</a:t>
            </a:r>
            <a:r>
              <a:rPr lang="en-US" sz="1400" b="1" kern="0" spc="100" dirty="0">
                <a:solidFill>
                  <a:srgbClr val="009BD9"/>
                </a:solidFill>
                <a:latin typeface="Roboto Bold" pitchFamily="34" charset="0"/>
                <a:ea typeface="Roboto Bold" pitchFamily="34" charset="-122"/>
                <a:cs typeface="Roboto Bold" pitchFamily="34" charset="-120"/>
              </a:rPr>
              <a:t>
</a:t>
            </a:r>
            <a:r>
              <a:rPr lang="en-US" sz="1400" kern="0" spc="100" dirty="0">
                <a:solidFill>
                  <a:srgbClr val="2C3844"/>
                </a:solidFill>
                <a:latin typeface="Roboto Regular" pitchFamily="34" charset="0"/>
                <a:ea typeface="Roboto Regular" pitchFamily="34" charset="-122"/>
                <a:cs typeface="Roboto Regular" pitchFamily="34" charset="-120"/>
              </a:rPr>
              <a:t>
</a:t>
            </a:r>
            <a:r>
              <a:rPr lang="en-US" sz="1100" kern="0" spc="100" dirty="0" smtClean="0">
                <a:solidFill>
                  <a:srgbClr val="2C3844"/>
                </a:solidFill>
                <a:latin typeface="Roboto Regular" pitchFamily="34" charset="0"/>
                <a:ea typeface="Roboto Regular" pitchFamily="34" charset="-122"/>
                <a:cs typeface="Roboto Regular" pitchFamily="34" charset="-120"/>
              </a:rPr>
              <a:t>Residents                  </a:t>
            </a:r>
            <a:r>
              <a:rPr lang="en-US" sz="1400" kern="0" spc="100" dirty="0">
                <a:solidFill>
                  <a:srgbClr val="1C1C1C"/>
                </a:solidFill>
                <a:latin typeface="Roboto Medium" pitchFamily="34" charset="0"/>
                <a:ea typeface="Roboto Medium" pitchFamily="34" charset="-122"/>
                <a:cs typeface="Roboto Medium" pitchFamily="34" charset="-120"/>
              </a:rPr>
              <a:t>712
</a:t>
            </a:r>
            <a:r>
              <a:rPr lang="en-US" sz="1100" kern="0" spc="100" dirty="0">
                <a:solidFill>
                  <a:srgbClr val="2C3844"/>
                </a:solidFill>
                <a:latin typeface="Roboto Regular" pitchFamily="34" charset="0"/>
                <a:ea typeface="Roboto Regular" pitchFamily="34" charset="-122"/>
                <a:cs typeface="Roboto Regular" pitchFamily="34" charset="-120"/>
              </a:rPr>
              <a:t>
</a:t>
            </a:r>
            <a:r>
              <a:rPr lang="en-US" sz="1100" kern="0" spc="100" dirty="0" smtClean="0">
                <a:solidFill>
                  <a:srgbClr val="2C3844"/>
                </a:solidFill>
                <a:latin typeface="Roboto Regular" pitchFamily="34" charset="0"/>
                <a:ea typeface="Roboto Regular" pitchFamily="34" charset="-122"/>
                <a:cs typeface="Roboto Regular" pitchFamily="34" charset="-120"/>
              </a:rPr>
              <a:t>Non-residents            </a:t>
            </a:r>
            <a:r>
              <a:rPr lang="en-US" sz="1400" kern="0" spc="100" dirty="0">
                <a:solidFill>
                  <a:srgbClr val="000000"/>
                </a:solidFill>
                <a:latin typeface="Roboto Medium" pitchFamily="34" charset="0"/>
                <a:ea typeface="Roboto Medium" pitchFamily="34" charset="-122"/>
                <a:cs typeface="Roboto Medium" pitchFamily="34" charset="-120"/>
              </a:rPr>
              <a:t>7</a:t>
            </a:r>
            <a:r>
              <a:rPr lang="en-US" sz="1400" kern="0" spc="100" dirty="0">
                <a:solidFill>
                  <a:srgbClr val="1C1C1C"/>
                </a:solidFill>
                <a:latin typeface="Roboto Medium" pitchFamily="34" charset="0"/>
                <a:ea typeface="Roboto Medium" pitchFamily="34" charset="-122"/>
                <a:cs typeface="Roboto Medium" pitchFamily="34" charset="-120"/>
              </a:rPr>
              <a:t>7
</a:t>
            </a:r>
            <a:r>
              <a:rPr lang="en-US" sz="1400" kern="0" spc="100" dirty="0">
                <a:solidFill>
                  <a:srgbClr val="009BD9"/>
                </a:solidFill>
                <a:latin typeface="Roboto Regular" pitchFamily="34" charset="0"/>
                <a:ea typeface="Roboto Regular" pitchFamily="34" charset="-122"/>
                <a:cs typeface="Roboto Regular" pitchFamily="34" charset="-120"/>
              </a:rPr>
              <a:t>
</a:t>
            </a:r>
            <a:r>
              <a:rPr lang="en-US" sz="1100" kern="0" spc="100" dirty="0" smtClean="0">
                <a:solidFill>
                  <a:srgbClr val="2C3844"/>
                </a:solidFill>
                <a:latin typeface="Roboto Regular" pitchFamily="34" charset="0"/>
                <a:ea typeface="Roboto Regular" pitchFamily="34" charset="-122"/>
                <a:cs typeface="Roboto Regular" pitchFamily="34" charset="-120"/>
              </a:rPr>
              <a:t>Total</a:t>
            </a:r>
            <a:r>
              <a:rPr lang="en-US" sz="1400" kern="0" spc="100" dirty="0" smtClean="0">
                <a:solidFill>
                  <a:srgbClr val="009BD9"/>
                </a:solidFill>
                <a:latin typeface="Roboto Regular" pitchFamily="34" charset="0"/>
                <a:ea typeface="Roboto Regular" pitchFamily="34" charset="-122"/>
                <a:cs typeface="Roboto Regular" pitchFamily="34" charset="-120"/>
              </a:rPr>
              <a:t>                    </a:t>
            </a:r>
            <a:r>
              <a:rPr lang="en-US" sz="1400" kern="0" spc="100" dirty="0">
                <a:solidFill>
                  <a:srgbClr val="1C1C1C"/>
                </a:solidFill>
                <a:latin typeface="Roboto Medium" pitchFamily="34" charset="0"/>
                <a:ea typeface="Roboto Medium" pitchFamily="34" charset="-122"/>
                <a:cs typeface="Roboto Medium" pitchFamily="34" charset="-120"/>
              </a:rPr>
              <a:t>789</a:t>
            </a:r>
            <a:endParaRPr lang="en-US" sz="1400" dirty="0"/>
          </a:p>
        </p:txBody>
      </p:sp>
      <p:sp>
        <p:nvSpPr>
          <p:cNvPr id="9" name="Object8"/>
          <p:cNvSpPr/>
          <p:nvPr/>
        </p:nvSpPr>
        <p:spPr>
          <a:xfrm>
            <a:off x="8820150" y="2956322"/>
            <a:ext cx="2381250" cy="615553"/>
          </a:xfrm>
          <a:prstGeom prst="rect">
            <a:avLst/>
          </a:prstGeom>
          <a:noFill/>
          <a:ln/>
        </p:spPr>
        <p:txBody>
          <a:bodyPr wrap="square" lIns="0" tIns="0" rIns="0" bIns="0" rtlCol="0" anchor="b">
            <a:spAutoFit/>
          </a:bodyPr>
          <a:lstStyle/>
          <a:p>
            <a:pPr algn="l">
              <a:lnSpc>
                <a:spcPts val="1600"/>
              </a:lnSpc>
            </a:pPr>
            <a:r>
              <a:rPr lang="en-US" sz="1400" kern="0" spc="100" dirty="0" smtClean="0">
                <a:solidFill>
                  <a:srgbClr val="2C3844"/>
                </a:solidFill>
                <a:latin typeface="Roboto Medium" pitchFamily="34" charset="0"/>
                <a:ea typeface="Roboto Medium" pitchFamily="34" charset="-122"/>
                <a:cs typeface="Roboto Medium" pitchFamily="34" charset="-120"/>
              </a:rPr>
              <a:t>Capacity of </a:t>
            </a:r>
            <a:r>
              <a:rPr lang="en-US" sz="1400" kern="0" spc="100" dirty="0" smtClean="0">
                <a:solidFill>
                  <a:srgbClr val="009BD9"/>
                </a:solidFill>
                <a:latin typeface="Roboto Medium" pitchFamily="34" charset="0"/>
                <a:ea typeface="Roboto Medium" pitchFamily="34" charset="-122"/>
                <a:cs typeface="Roboto Medium" pitchFamily="34" charset="-120"/>
              </a:rPr>
              <a:t>GSFs:</a:t>
            </a:r>
            <a:r>
              <a:rPr lang="en-US" sz="1400" kern="0" spc="100" dirty="0">
                <a:solidFill>
                  <a:srgbClr val="009BD9"/>
                </a:solidFill>
                <a:latin typeface="Roboto Medium" pitchFamily="34" charset="0"/>
                <a:ea typeface="Roboto Medium" pitchFamily="34" charset="-122"/>
                <a:cs typeface="Roboto Medium" pitchFamily="34" charset="-120"/>
              </a:rPr>
              <a:t>
</a:t>
            </a:r>
            <a:r>
              <a:rPr lang="en-US" sz="1400" kern="0" spc="100" dirty="0">
                <a:solidFill>
                  <a:srgbClr val="2C3844"/>
                </a:solidFill>
                <a:latin typeface="Roboto Medium" pitchFamily="34" charset="0"/>
                <a:ea typeface="Roboto Medium" pitchFamily="34" charset="-122"/>
                <a:cs typeface="Roboto Medium" pitchFamily="34" charset="-120"/>
              </a:rPr>
              <a:t>
</a:t>
            </a:r>
            <a:r>
              <a:rPr lang="en-US" sz="1400" kern="0" spc="100" dirty="0" smtClean="0">
                <a:solidFill>
                  <a:srgbClr val="1C1C1C"/>
                </a:solidFill>
                <a:latin typeface="Roboto Regular" pitchFamily="34" charset="0"/>
                <a:ea typeface="Roboto Regular" pitchFamily="34" charset="-122"/>
                <a:cs typeface="Roboto Regular" pitchFamily="34" charset="-120"/>
              </a:rPr>
              <a:t>30.9 billion cubic </a:t>
            </a:r>
            <a:r>
              <a:rPr lang="en-US" sz="1400" kern="0" spc="100" dirty="0" err="1" smtClean="0">
                <a:solidFill>
                  <a:srgbClr val="1C1C1C"/>
                </a:solidFill>
                <a:latin typeface="Roboto Regular" pitchFamily="34" charset="0"/>
                <a:ea typeface="Roboto Regular" pitchFamily="34" charset="-122"/>
                <a:cs typeface="Roboto Regular" pitchFamily="34" charset="-120"/>
              </a:rPr>
              <a:t>metres</a:t>
            </a:r>
            <a:endParaRPr lang="en-US" sz="1400" dirty="0"/>
          </a:p>
        </p:txBody>
      </p:sp>
      <p:sp>
        <p:nvSpPr>
          <p:cNvPr id="10" name="Object9"/>
          <p:cNvSpPr/>
          <p:nvPr/>
        </p:nvSpPr>
        <p:spPr>
          <a:xfrm>
            <a:off x="4976949" y="3307544"/>
            <a:ext cx="1595301" cy="166712"/>
          </a:xfrm>
          <a:prstGeom prst="rect">
            <a:avLst/>
          </a:prstGeom>
          <a:noFill/>
          <a:ln/>
        </p:spPr>
        <p:txBody>
          <a:bodyPr wrap="square" lIns="0" tIns="0" rIns="0" bIns="0" rtlCol="0" anchor="ctr">
            <a:spAutoFit/>
          </a:bodyPr>
          <a:lstStyle/>
          <a:p>
            <a:pPr algn="l">
              <a:lnSpc>
                <a:spcPts val="1300"/>
              </a:lnSpc>
            </a:pPr>
            <a:r>
              <a:rPr lang="en-US" sz="1100" kern="0" spc="100" dirty="0" smtClean="0">
                <a:solidFill>
                  <a:srgbClr val="000000"/>
                </a:solidFill>
                <a:latin typeface="Roboto Medium" pitchFamily="34" charset="0"/>
                <a:ea typeface="Roboto Medium" pitchFamily="34" charset="-122"/>
                <a:cs typeface="Roboto Medium" pitchFamily="34" charset="-120"/>
              </a:rPr>
              <a:t>JSC “</a:t>
            </a:r>
            <a:r>
              <a:rPr lang="en-US" sz="1100" kern="0" spc="100" dirty="0" err="1" smtClean="0">
                <a:solidFill>
                  <a:srgbClr val="000000"/>
                </a:solidFill>
                <a:latin typeface="Roboto Medium" pitchFamily="34" charset="0"/>
                <a:ea typeface="Roboto Medium" pitchFamily="34" charset="-122"/>
                <a:cs typeface="Roboto Medium" pitchFamily="34" charset="-120"/>
              </a:rPr>
              <a:t>Ukrtransgas</a:t>
            </a:r>
            <a:r>
              <a:rPr lang="en-US" sz="1100" kern="0" spc="100" dirty="0" smtClean="0">
                <a:solidFill>
                  <a:srgbClr val="000000"/>
                </a:solidFill>
                <a:latin typeface="Roboto Medium" pitchFamily="34" charset="0"/>
                <a:ea typeface="Roboto Medium" pitchFamily="34" charset="-122"/>
                <a:cs typeface="Roboto Medium" pitchFamily="34" charset="-120"/>
              </a:rPr>
              <a:t>”</a:t>
            </a:r>
            <a:endParaRPr lang="en-US" sz="1100" dirty="0"/>
          </a:p>
        </p:txBody>
      </p:sp>
      <p:sp>
        <p:nvSpPr>
          <p:cNvPr id="11" name="Object10"/>
          <p:cNvSpPr/>
          <p:nvPr/>
        </p:nvSpPr>
        <p:spPr>
          <a:xfrm>
            <a:off x="7624293" y="632109"/>
            <a:ext cx="4148607" cy="269304"/>
          </a:xfrm>
          <a:prstGeom prst="rect">
            <a:avLst/>
          </a:prstGeom>
          <a:noFill/>
          <a:ln/>
        </p:spPr>
        <p:txBody>
          <a:bodyPr wrap="square" lIns="0" tIns="0" rIns="0" bIns="0" rtlCol="0" anchor="ctr">
            <a:spAutoFit/>
          </a:bodyPr>
          <a:lstStyle/>
          <a:p>
            <a:pPr algn="l">
              <a:lnSpc>
                <a:spcPts val="2100"/>
              </a:lnSpc>
            </a:pPr>
            <a:r>
              <a:rPr lang="en-US" sz="1800" i="1" kern="0" spc="100" dirty="0" smtClean="0">
                <a:solidFill>
                  <a:srgbClr val="009BD9"/>
                </a:solidFill>
                <a:latin typeface="Roboto Medium Italic" pitchFamily="34" charset="0"/>
                <a:ea typeface="Roboto Medium Italic" pitchFamily="34" charset="-122"/>
                <a:cs typeface="Roboto Medium Italic" pitchFamily="34" charset="-120"/>
              </a:rPr>
              <a:t>“TO STORE TO SUPPLY”</a:t>
            </a:r>
            <a:endParaRPr lang="en-US" sz="1800" dirty="0"/>
          </a:p>
        </p:txBody>
      </p:sp>
      <p:pic>
        <p:nvPicPr>
          <p:cNvPr id="12" name="Рисунок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1486" y="514358"/>
            <a:ext cx="1401600" cy="288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FFFFFF"/>
        </a:solidFill>
        <a:effectLst/>
      </p:bgPr>
    </p:bg>
    <p:spTree>
      <p:nvGrpSpPr>
        <p:cNvPr id="1" name=""/>
        <p:cNvGrpSpPr/>
        <p:nvPr/>
      </p:nvGrpSpPr>
      <p:grpSpPr>
        <a:xfrm>
          <a:off x="0" y="0"/>
          <a:ext cx="0" cy="0"/>
          <a:chOff x="0" y="0"/>
          <a:chExt cx="0" cy="0"/>
        </a:xfrm>
      </p:grpSpPr>
      <p:pic>
        <p:nvPicPr>
          <p:cNvPr id="2" name="Object 1" descr="preencoded.png"/>
          <p:cNvPicPr>
            <a:picLocks noChangeAspect="1"/>
          </p:cNvPicPr>
          <p:nvPr/>
        </p:nvPicPr>
        <p:blipFill>
          <a:blip r:embed="rId3">
            <a:extLst>
              <a:ext uri="{96DAC541-7B7A-43D3-8B79-37D633B846F1}">
                <asvg:svgBlip xmlns:asvg="http://schemas.microsoft.com/office/drawing/2016/SVG/main" xmlns="" r:embed="rId4"/>
              </a:ext>
            </a:extLst>
          </a:blip>
          <a:srcRect/>
          <a:stretch/>
        </p:blipFill>
        <p:spPr>
          <a:xfrm>
            <a:off x="0" y="0"/>
            <a:ext cx="12192000" cy="6858000"/>
          </a:xfrm>
          <a:prstGeom prst="rect">
            <a:avLst/>
          </a:prstGeom>
        </p:spPr>
      </p:pic>
      <p:pic>
        <p:nvPicPr>
          <p:cNvPr id="3" name="Object 2" descr="preencoded.png"/>
          <p:cNvPicPr>
            <a:picLocks noChangeAspect="1"/>
          </p:cNvPicPr>
          <p:nvPr/>
        </p:nvPicPr>
        <p:blipFill>
          <a:blip r:embed="rId5">
            <a:extLst>
              <a:ext uri="{96DAC541-7B7A-43D3-8B79-37D633B846F1}">
                <asvg:svgBlip xmlns:asvg="http://schemas.microsoft.com/office/drawing/2016/SVG/main" xmlns="" r:embed="rId6"/>
              </a:ext>
            </a:extLst>
          </a:blip>
          <a:srcRect/>
          <a:stretch/>
        </p:blipFill>
        <p:spPr>
          <a:xfrm>
            <a:off x="7048500" y="1600200"/>
            <a:ext cx="3200400" cy="1162050"/>
          </a:xfrm>
          <a:prstGeom prst="rect">
            <a:avLst/>
          </a:prstGeom>
        </p:spPr>
      </p:pic>
      <p:pic>
        <p:nvPicPr>
          <p:cNvPr id="4" name="Object 3" descr="preencoded.png"/>
          <p:cNvPicPr>
            <a:picLocks noChangeAspect="1"/>
          </p:cNvPicPr>
          <p:nvPr/>
        </p:nvPicPr>
        <p:blipFill>
          <a:blip r:embed="rId7">
            <a:extLst>
              <a:ext uri="{96DAC541-7B7A-43D3-8B79-37D633B846F1}">
                <asvg:svgBlip xmlns:asvg="http://schemas.microsoft.com/office/drawing/2016/SVG/main" xmlns="" r:embed="rId8"/>
              </a:ext>
            </a:extLst>
          </a:blip>
          <a:srcRect/>
          <a:stretch/>
        </p:blipFill>
        <p:spPr>
          <a:xfrm>
            <a:off x="7048500" y="2971800"/>
            <a:ext cx="3200400" cy="1162050"/>
          </a:xfrm>
          <a:prstGeom prst="rect">
            <a:avLst/>
          </a:prstGeom>
        </p:spPr>
      </p:pic>
      <p:pic>
        <p:nvPicPr>
          <p:cNvPr id="5" name="Object 4" descr="preencoded.png"/>
          <p:cNvPicPr>
            <a:picLocks noChangeAspect="1"/>
          </p:cNvPicPr>
          <p:nvPr/>
        </p:nvPicPr>
        <p:blipFill>
          <a:blip r:embed="rId9">
            <a:extLst>
              <a:ext uri="{96DAC541-7B7A-43D3-8B79-37D633B846F1}">
                <asvg:svgBlip xmlns:asvg="http://schemas.microsoft.com/office/drawing/2016/SVG/main" xmlns="" r:embed="rId10"/>
              </a:ext>
            </a:extLst>
          </a:blip>
          <a:srcRect/>
          <a:stretch/>
        </p:blipFill>
        <p:spPr>
          <a:xfrm>
            <a:off x="7048500" y="4343400"/>
            <a:ext cx="3200400" cy="1162050"/>
          </a:xfrm>
          <a:prstGeom prst="rect">
            <a:avLst/>
          </a:prstGeom>
        </p:spPr>
      </p:pic>
      <p:pic>
        <p:nvPicPr>
          <p:cNvPr id="6" name="Object 5" descr="preencoded.png"/>
          <p:cNvPicPr>
            <a:picLocks noChangeAspect="1"/>
          </p:cNvPicPr>
          <p:nvPr/>
        </p:nvPicPr>
        <p:blipFill>
          <a:blip r:embed="rId11">
            <a:extLst>
              <a:ext uri="{96DAC541-7B7A-43D3-8B79-37D633B846F1}">
                <asvg:svgBlip xmlns:asvg="http://schemas.microsoft.com/office/drawing/2016/SVG/main" xmlns="" r:embed="rId12"/>
              </a:ext>
            </a:extLst>
          </a:blip>
          <a:srcRect/>
          <a:stretch/>
        </p:blipFill>
        <p:spPr>
          <a:xfrm>
            <a:off x="11344275" y="6010275"/>
            <a:ext cx="247650" cy="247650"/>
          </a:xfrm>
          <a:prstGeom prst="rect">
            <a:avLst/>
          </a:prstGeom>
        </p:spPr>
      </p:pic>
      <p:sp>
        <p:nvSpPr>
          <p:cNvPr id="7" name="Object6"/>
          <p:cNvSpPr/>
          <p:nvPr/>
        </p:nvSpPr>
        <p:spPr>
          <a:xfrm>
            <a:off x="11220450" y="6026746"/>
            <a:ext cx="295275" cy="205184"/>
          </a:xfrm>
          <a:prstGeom prst="rect">
            <a:avLst/>
          </a:prstGeom>
          <a:noFill/>
          <a:ln/>
        </p:spPr>
        <p:txBody>
          <a:bodyPr wrap="square" lIns="0" tIns="0" rIns="0" bIns="0" rtlCol="0" anchor="ctr">
            <a:spAutoFit/>
          </a:bodyPr>
          <a:lstStyle/>
          <a:p>
            <a:pPr algn="r">
              <a:lnSpc>
                <a:spcPts val="1600"/>
              </a:lnSpc>
            </a:pPr>
            <a:r>
              <a:rPr lang="en-US" sz="1400" dirty="0" smtClean="0">
                <a:solidFill>
                  <a:srgbClr val="FFFFFF"/>
                </a:solidFill>
                <a:latin typeface="Roboto Regular" pitchFamily="34" charset="0"/>
                <a:ea typeface="Roboto Regular" pitchFamily="34" charset="-122"/>
                <a:cs typeface="Roboto Regular" pitchFamily="34" charset="-120"/>
              </a:rPr>
              <a:t>3</a:t>
            </a:r>
            <a:endParaRPr lang="en-US" sz="1400" dirty="0"/>
          </a:p>
        </p:txBody>
      </p:sp>
      <p:sp>
        <p:nvSpPr>
          <p:cNvPr id="8" name="Object7"/>
          <p:cNvSpPr/>
          <p:nvPr/>
        </p:nvSpPr>
        <p:spPr>
          <a:xfrm>
            <a:off x="1362075" y="3733800"/>
            <a:ext cx="3581400" cy="1384995"/>
          </a:xfrm>
          <a:prstGeom prst="rect">
            <a:avLst/>
          </a:prstGeom>
          <a:noFill/>
          <a:ln/>
        </p:spPr>
        <p:txBody>
          <a:bodyPr wrap="square" lIns="0" tIns="0" rIns="0" bIns="0" rtlCol="0" anchor="t">
            <a:spAutoFit/>
          </a:bodyPr>
          <a:lstStyle/>
          <a:p>
            <a:pPr>
              <a:lnSpc>
                <a:spcPts val="1800"/>
              </a:lnSpc>
            </a:pPr>
            <a:r>
              <a:rPr lang="en-US" sz="1500" dirty="0" smtClean="0">
                <a:solidFill>
                  <a:srgbClr val="2C3844"/>
                </a:solidFill>
                <a:latin typeface="Roboto Regular" pitchFamily="34" charset="0"/>
                <a:ea typeface="Roboto Regular" pitchFamily="34" charset="-122"/>
                <a:cs typeface="Roboto Regular" pitchFamily="34" charset="-120"/>
              </a:rPr>
              <a:t>Aim: the introduction of the </a:t>
            </a:r>
            <a:r>
              <a:rPr lang="en-US" sz="1500" dirty="0" smtClean="0">
                <a:solidFill>
                  <a:srgbClr val="4788C7"/>
                </a:solidFill>
                <a:latin typeface="Roboto Regular" pitchFamily="34" charset="0"/>
                <a:ea typeface="Roboto Regular" pitchFamily="34" charset="-122"/>
                <a:cs typeface="Roboto Regular" pitchFamily="34" charset="-120"/>
              </a:rPr>
              <a:t>service of monitoring of natural gas </a:t>
            </a:r>
            <a:r>
              <a:rPr lang="en-US" sz="1500" dirty="0" smtClean="0">
                <a:solidFill>
                  <a:srgbClr val="2C3844"/>
                </a:solidFill>
                <a:latin typeface="Roboto Regular" pitchFamily="34" charset="0"/>
                <a:ea typeface="Roboto Regular" pitchFamily="34" charset="-122"/>
                <a:cs typeface="Roboto Regular" pitchFamily="34" charset="-120"/>
              </a:rPr>
              <a:t>that is stored in the GSF Operator’s storage accounts </a:t>
            </a:r>
            <a:r>
              <a:rPr lang="en-US" sz="1500" dirty="0" smtClean="0">
                <a:solidFill>
                  <a:srgbClr val="4788C7"/>
                </a:solidFill>
                <a:latin typeface="Roboto Regular" pitchFamily="34" charset="0"/>
                <a:ea typeface="Roboto Regular" pitchFamily="34" charset="-122"/>
                <a:cs typeface="Roboto Regular" pitchFamily="34" charset="-120"/>
              </a:rPr>
              <a:t>as a financial instrument </a:t>
            </a:r>
            <a:r>
              <a:rPr lang="en-US" sz="1500" dirty="0" smtClean="0">
                <a:solidFill>
                  <a:srgbClr val="2C3844"/>
                </a:solidFill>
                <a:latin typeface="Roboto Regular" pitchFamily="34" charset="0"/>
                <a:ea typeface="Roboto Regular" pitchFamily="34" charset="-122"/>
                <a:cs typeface="Roboto Regular" pitchFamily="34" charset="-120"/>
              </a:rPr>
              <a:t>securing the gas owner’s obligations under loan agreements. </a:t>
            </a:r>
            <a:endParaRPr lang="en-US" sz="1500" dirty="0"/>
          </a:p>
        </p:txBody>
      </p:sp>
      <p:sp>
        <p:nvSpPr>
          <p:cNvPr id="9" name="Object8"/>
          <p:cNvSpPr/>
          <p:nvPr/>
        </p:nvSpPr>
        <p:spPr>
          <a:xfrm>
            <a:off x="695325" y="1685925"/>
            <a:ext cx="5867400" cy="1654299"/>
          </a:xfrm>
          <a:prstGeom prst="rect">
            <a:avLst/>
          </a:prstGeom>
          <a:noFill/>
          <a:ln/>
        </p:spPr>
        <p:txBody>
          <a:bodyPr wrap="square" lIns="0" tIns="0" rIns="0" bIns="0" rtlCol="0" anchor="t">
            <a:spAutoFit/>
          </a:bodyPr>
          <a:lstStyle/>
          <a:p>
            <a:pPr algn="l">
              <a:lnSpc>
                <a:spcPts val="4300"/>
              </a:lnSpc>
            </a:pPr>
            <a:r>
              <a:rPr lang="en-US" sz="3600" dirty="0" smtClean="0">
                <a:solidFill>
                  <a:srgbClr val="009BD9"/>
                </a:solidFill>
                <a:latin typeface="Roboto Medium" pitchFamily="34" charset="0"/>
                <a:ea typeface="Roboto Medium" pitchFamily="34" charset="-122"/>
                <a:cs typeface="Roboto Medium" pitchFamily="34" charset="-120"/>
              </a:rPr>
              <a:t>SERVICE OF MONITORING OF PLEDGED NATURAL GAS</a:t>
            </a:r>
            <a:endParaRPr lang="en-US" sz="3600" dirty="0"/>
          </a:p>
        </p:txBody>
      </p:sp>
      <p:sp>
        <p:nvSpPr>
          <p:cNvPr id="10" name="Object9"/>
          <p:cNvSpPr/>
          <p:nvPr/>
        </p:nvSpPr>
        <p:spPr>
          <a:xfrm>
            <a:off x="8286750" y="4705350"/>
            <a:ext cx="1247775" cy="232051"/>
          </a:xfrm>
          <a:prstGeom prst="rect">
            <a:avLst/>
          </a:prstGeom>
          <a:noFill/>
          <a:ln/>
        </p:spPr>
        <p:txBody>
          <a:bodyPr wrap="square" lIns="0" tIns="0" rIns="0" bIns="0" rtlCol="0" anchor="t">
            <a:spAutoFit/>
          </a:bodyPr>
          <a:lstStyle/>
          <a:p>
            <a:pPr algn="ctr">
              <a:lnSpc>
                <a:spcPts val="1900"/>
              </a:lnSpc>
            </a:pPr>
            <a:r>
              <a:rPr lang="en-US" sz="1500" dirty="0" smtClean="0">
                <a:solidFill>
                  <a:srgbClr val="000000"/>
                </a:solidFill>
                <a:latin typeface="Roboto Regular" pitchFamily="34" charset="0"/>
                <a:ea typeface="Roboto Regular" pitchFamily="34" charset="-122"/>
                <a:cs typeface="Roboto Regular" pitchFamily="34" charset="-120"/>
              </a:rPr>
              <a:t>GSF Operator</a:t>
            </a:r>
            <a:endParaRPr lang="en-US" sz="1500" dirty="0"/>
          </a:p>
        </p:txBody>
      </p:sp>
      <p:sp>
        <p:nvSpPr>
          <p:cNvPr id="11" name="Object10"/>
          <p:cNvSpPr/>
          <p:nvPr/>
        </p:nvSpPr>
        <p:spPr>
          <a:xfrm>
            <a:off x="8648700" y="3409950"/>
            <a:ext cx="714375" cy="289951"/>
          </a:xfrm>
          <a:prstGeom prst="rect">
            <a:avLst/>
          </a:prstGeom>
          <a:noFill/>
          <a:ln/>
        </p:spPr>
        <p:txBody>
          <a:bodyPr wrap="square" lIns="0" tIns="0" rIns="0" bIns="0" rtlCol="0" anchor="t">
            <a:spAutoFit/>
          </a:bodyPr>
          <a:lstStyle/>
          <a:p>
            <a:pPr algn="l">
              <a:lnSpc>
                <a:spcPts val="2400"/>
              </a:lnSpc>
            </a:pPr>
            <a:r>
              <a:rPr lang="en-US" sz="1800" dirty="0" smtClean="0">
                <a:solidFill>
                  <a:srgbClr val="000000"/>
                </a:solidFill>
                <a:latin typeface="Roboto Regular" pitchFamily="34" charset="0"/>
                <a:ea typeface="Roboto Regular" pitchFamily="34" charset="-122"/>
                <a:cs typeface="Roboto Regular" pitchFamily="34" charset="-120"/>
              </a:rPr>
              <a:t>Bank</a:t>
            </a:r>
            <a:endParaRPr lang="en-US" sz="1800" dirty="0"/>
          </a:p>
        </p:txBody>
      </p:sp>
      <p:sp>
        <p:nvSpPr>
          <p:cNvPr id="12" name="Object11"/>
          <p:cNvSpPr/>
          <p:nvPr/>
        </p:nvSpPr>
        <p:spPr>
          <a:xfrm>
            <a:off x="8562975" y="2066925"/>
            <a:ext cx="885825" cy="289951"/>
          </a:xfrm>
          <a:prstGeom prst="rect">
            <a:avLst/>
          </a:prstGeom>
          <a:noFill/>
          <a:ln/>
        </p:spPr>
        <p:txBody>
          <a:bodyPr wrap="square" lIns="0" tIns="0" rIns="0" bIns="0" rtlCol="0" anchor="t">
            <a:spAutoFit/>
          </a:bodyPr>
          <a:lstStyle/>
          <a:p>
            <a:pPr algn="l">
              <a:lnSpc>
                <a:spcPts val="2400"/>
              </a:lnSpc>
            </a:pPr>
            <a:r>
              <a:rPr lang="en-US" sz="1800" dirty="0" smtClean="0">
                <a:solidFill>
                  <a:srgbClr val="000000"/>
                </a:solidFill>
                <a:latin typeface="Roboto Regular" pitchFamily="34" charset="0"/>
                <a:ea typeface="Roboto Regular" pitchFamily="34" charset="-122"/>
                <a:cs typeface="Roboto Regular" pitchFamily="34" charset="-120"/>
              </a:rPr>
              <a:t>Client</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FFFFFF"/>
        </a:solidFill>
        <a:effectLst/>
      </p:bgPr>
    </p:bg>
    <p:spTree>
      <p:nvGrpSpPr>
        <p:cNvPr id="1" name=""/>
        <p:cNvGrpSpPr/>
        <p:nvPr/>
      </p:nvGrpSpPr>
      <p:grpSpPr>
        <a:xfrm>
          <a:off x="0" y="0"/>
          <a:ext cx="0" cy="0"/>
          <a:chOff x="0" y="0"/>
          <a:chExt cx="0" cy="0"/>
        </a:xfrm>
      </p:grpSpPr>
      <p:pic>
        <p:nvPicPr>
          <p:cNvPr id="2" name="Object 1" descr="preencoded.png"/>
          <p:cNvPicPr>
            <a:picLocks noChangeAspect="1"/>
          </p:cNvPicPr>
          <p:nvPr/>
        </p:nvPicPr>
        <p:blipFill>
          <a:blip r:embed="rId3">
            <a:extLst>
              <a:ext uri="{96DAC541-7B7A-43D3-8B79-37D633B846F1}">
                <asvg:svgBlip xmlns:asvg="http://schemas.microsoft.com/office/drawing/2016/SVG/main" xmlns="" r:embed="rId4"/>
              </a:ext>
            </a:extLst>
          </a:blip>
          <a:srcRect/>
          <a:stretch/>
        </p:blipFill>
        <p:spPr>
          <a:xfrm>
            <a:off x="-47625" y="-25622"/>
            <a:ext cx="12192000" cy="6858000"/>
          </a:xfrm>
          <a:prstGeom prst="rect">
            <a:avLst/>
          </a:prstGeom>
        </p:spPr>
      </p:pic>
      <p:pic>
        <p:nvPicPr>
          <p:cNvPr id="3" name="Object 2" descr="preencoded.png"/>
          <p:cNvPicPr>
            <a:picLocks noChangeAspect="1"/>
          </p:cNvPicPr>
          <p:nvPr/>
        </p:nvPicPr>
        <p:blipFill>
          <a:blip r:embed="rId5">
            <a:extLst>
              <a:ext uri="{96DAC541-7B7A-43D3-8B79-37D633B846F1}">
                <asvg:svgBlip xmlns:asvg="http://schemas.microsoft.com/office/drawing/2016/SVG/main" xmlns="" r:embed="rId6"/>
              </a:ext>
            </a:extLst>
          </a:blip>
          <a:srcRect/>
          <a:stretch/>
        </p:blipFill>
        <p:spPr>
          <a:xfrm>
            <a:off x="7239000" y="2124075"/>
            <a:ext cx="2038350" cy="628650"/>
          </a:xfrm>
          <a:prstGeom prst="rect">
            <a:avLst/>
          </a:prstGeom>
        </p:spPr>
      </p:pic>
      <p:pic>
        <p:nvPicPr>
          <p:cNvPr id="4" name="Object 3" descr="preencoded.png"/>
          <p:cNvPicPr>
            <a:picLocks noChangeAspect="1"/>
          </p:cNvPicPr>
          <p:nvPr/>
        </p:nvPicPr>
        <p:blipFill>
          <a:blip r:embed="rId7">
            <a:extLst>
              <a:ext uri="{96DAC541-7B7A-43D3-8B79-37D633B846F1}">
                <asvg:svgBlip xmlns:asvg="http://schemas.microsoft.com/office/drawing/2016/SVG/main" xmlns="" r:embed="rId8"/>
              </a:ext>
            </a:extLst>
          </a:blip>
          <a:srcRect/>
          <a:stretch/>
        </p:blipFill>
        <p:spPr>
          <a:xfrm>
            <a:off x="7562850" y="2638425"/>
            <a:ext cx="1524000" cy="628650"/>
          </a:xfrm>
          <a:prstGeom prst="rect">
            <a:avLst/>
          </a:prstGeom>
        </p:spPr>
      </p:pic>
      <p:pic>
        <p:nvPicPr>
          <p:cNvPr id="5" name="Object 4" descr="preencoded.png"/>
          <p:cNvPicPr>
            <a:picLocks noChangeAspect="1"/>
          </p:cNvPicPr>
          <p:nvPr/>
        </p:nvPicPr>
        <p:blipFill>
          <a:blip r:embed="rId9">
            <a:extLst>
              <a:ext uri="{96DAC541-7B7A-43D3-8B79-37D633B846F1}">
                <asvg:svgBlip xmlns:asvg="http://schemas.microsoft.com/office/drawing/2016/SVG/main" xmlns="" r:embed="rId10"/>
              </a:ext>
            </a:extLst>
          </a:blip>
          <a:srcRect/>
          <a:stretch/>
        </p:blipFill>
        <p:spPr>
          <a:xfrm>
            <a:off x="5372100" y="979796"/>
            <a:ext cx="5867400" cy="4762500"/>
          </a:xfrm>
          <a:prstGeom prst="rect">
            <a:avLst/>
          </a:prstGeom>
        </p:spPr>
      </p:pic>
      <p:pic>
        <p:nvPicPr>
          <p:cNvPr id="6" name="Object 5" descr="preencoded.png"/>
          <p:cNvPicPr>
            <a:picLocks noChangeAspect="1"/>
          </p:cNvPicPr>
          <p:nvPr/>
        </p:nvPicPr>
        <p:blipFill>
          <a:blip r:embed="rId11">
            <a:extLst>
              <a:ext uri="{96DAC541-7B7A-43D3-8B79-37D633B846F1}">
                <asvg:svgBlip xmlns:asvg="http://schemas.microsoft.com/office/drawing/2016/SVG/main" xmlns="" r:embed="rId12"/>
              </a:ext>
            </a:extLst>
          </a:blip>
          <a:srcRect/>
          <a:stretch/>
        </p:blipFill>
        <p:spPr>
          <a:xfrm>
            <a:off x="7877175" y="3171825"/>
            <a:ext cx="876300" cy="628650"/>
          </a:xfrm>
          <a:prstGeom prst="rect">
            <a:avLst/>
          </a:prstGeom>
        </p:spPr>
      </p:pic>
      <p:sp>
        <p:nvSpPr>
          <p:cNvPr id="7" name="Object6"/>
          <p:cNvSpPr/>
          <p:nvPr/>
        </p:nvSpPr>
        <p:spPr>
          <a:xfrm>
            <a:off x="11220450" y="6029325"/>
            <a:ext cx="295275" cy="200025"/>
          </a:xfrm>
          <a:prstGeom prst="rect">
            <a:avLst/>
          </a:prstGeom>
          <a:noFill/>
          <a:ln/>
        </p:spPr>
        <p:txBody>
          <a:bodyPr wrap="square" lIns="0" tIns="0" rIns="0" bIns="0" rtlCol="0" anchor="ctr">
            <a:spAutoFit/>
          </a:bodyPr>
          <a:lstStyle/>
          <a:p>
            <a:pPr algn="r">
              <a:lnSpc>
                <a:spcPts val="1600"/>
              </a:lnSpc>
            </a:pPr>
            <a:r>
              <a:rPr lang="en-US" sz="1400" dirty="0">
                <a:solidFill>
                  <a:srgbClr val="FFFFFF"/>
                </a:solidFill>
                <a:latin typeface="Roboto Regular" pitchFamily="34" charset="0"/>
                <a:ea typeface="Roboto Regular" pitchFamily="34" charset="-122"/>
                <a:cs typeface="Roboto Regular" pitchFamily="34" charset="-120"/>
              </a:rPr>
              <a:t>4</a:t>
            </a:r>
            <a:endParaRPr lang="en-US" sz="1400" dirty="0"/>
          </a:p>
        </p:txBody>
      </p:sp>
      <p:sp>
        <p:nvSpPr>
          <p:cNvPr id="8" name="Object7"/>
          <p:cNvSpPr/>
          <p:nvPr/>
        </p:nvSpPr>
        <p:spPr>
          <a:xfrm>
            <a:off x="704850" y="2543175"/>
            <a:ext cx="4600575" cy="410369"/>
          </a:xfrm>
          <a:prstGeom prst="rect">
            <a:avLst/>
          </a:prstGeom>
          <a:noFill/>
          <a:ln/>
        </p:spPr>
        <p:txBody>
          <a:bodyPr wrap="square" lIns="0" tIns="0" rIns="0" bIns="0" rtlCol="0" anchor="t">
            <a:spAutoFit/>
          </a:bodyPr>
          <a:lstStyle/>
          <a:p>
            <a:pPr algn="l">
              <a:lnSpc>
                <a:spcPts val="1600"/>
              </a:lnSpc>
            </a:pPr>
            <a:r>
              <a:rPr lang="en-US" sz="1400" i="1" kern="0" spc="100" dirty="0" smtClean="0">
                <a:solidFill>
                  <a:srgbClr val="5D7A97"/>
                </a:solidFill>
                <a:latin typeface="Roboto Italic" pitchFamily="34" charset="0"/>
                <a:ea typeface="Roboto Italic" pitchFamily="34" charset="-122"/>
                <a:cs typeface="Roboto Italic" pitchFamily="34" charset="-120"/>
              </a:rPr>
              <a:t>NEW PRODUCTS – NEW OPPORTUNITIES </a:t>
            </a:r>
            <a:endParaRPr lang="uk-UA" sz="1400" i="1" kern="0" spc="100" dirty="0" smtClean="0">
              <a:solidFill>
                <a:srgbClr val="5D7A97"/>
              </a:solidFill>
              <a:latin typeface="Roboto Italic" pitchFamily="34" charset="0"/>
              <a:ea typeface="Roboto Italic" pitchFamily="34" charset="-122"/>
              <a:cs typeface="Roboto Italic" pitchFamily="34" charset="-120"/>
            </a:endParaRPr>
          </a:p>
          <a:p>
            <a:pPr algn="l">
              <a:lnSpc>
                <a:spcPts val="1600"/>
              </a:lnSpc>
            </a:pPr>
            <a:r>
              <a:rPr lang="en-US" sz="1400" i="1" kern="0" spc="100" dirty="0" smtClean="0">
                <a:solidFill>
                  <a:srgbClr val="5D7A97"/>
                </a:solidFill>
                <a:latin typeface="Roboto Italic" pitchFamily="34" charset="0"/>
                <a:ea typeface="Roboto Italic" pitchFamily="34" charset="-122"/>
                <a:cs typeface="Roboto Italic" pitchFamily="34" charset="-120"/>
              </a:rPr>
              <a:t>FOR THE GAS MARKET PLAYERS</a:t>
            </a:r>
            <a:endParaRPr lang="en-US" sz="1400" dirty="0"/>
          </a:p>
        </p:txBody>
      </p:sp>
      <p:sp>
        <p:nvSpPr>
          <p:cNvPr id="9" name="Object8"/>
          <p:cNvSpPr/>
          <p:nvPr/>
        </p:nvSpPr>
        <p:spPr>
          <a:xfrm>
            <a:off x="704850" y="3257550"/>
            <a:ext cx="4476750" cy="1102866"/>
          </a:xfrm>
          <a:prstGeom prst="rect">
            <a:avLst/>
          </a:prstGeom>
          <a:noFill/>
          <a:ln/>
        </p:spPr>
        <p:txBody>
          <a:bodyPr wrap="square" lIns="0" tIns="0" rIns="0" bIns="0" rtlCol="0" anchor="t">
            <a:spAutoFit/>
          </a:bodyPr>
          <a:lstStyle/>
          <a:p>
            <a:pPr algn="l">
              <a:lnSpc>
                <a:spcPts val="4300"/>
              </a:lnSpc>
            </a:pPr>
            <a:r>
              <a:rPr lang="en-US" sz="3600" b="1" kern="0" spc="200" dirty="0" smtClean="0">
                <a:solidFill>
                  <a:srgbClr val="009BD9"/>
                </a:solidFill>
                <a:latin typeface="Roboto Bold" pitchFamily="34" charset="0"/>
                <a:ea typeface="Roboto Bold" pitchFamily="34" charset="-122"/>
                <a:cs typeface="Roboto Bold" pitchFamily="34" charset="-120"/>
              </a:rPr>
              <a:t>MONITORING OF PLEDGED GAS</a:t>
            </a:r>
            <a:endParaRPr lang="en-US" sz="3600" dirty="0"/>
          </a:p>
        </p:txBody>
      </p:sp>
      <p:sp>
        <p:nvSpPr>
          <p:cNvPr id="10" name="Object9"/>
          <p:cNvSpPr/>
          <p:nvPr/>
        </p:nvSpPr>
        <p:spPr>
          <a:xfrm>
            <a:off x="5286375" y="1143000"/>
            <a:ext cx="2343150" cy="615553"/>
          </a:xfrm>
          <a:prstGeom prst="rect">
            <a:avLst/>
          </a:prstGeom>
          <a:noFill/>
          <a:ln/>
        </p:spPr>
        <p:txBody>
          <a:bodyPr wrap="square" lIns="0" tIns="0" rIns="0" bIns="0" rtlCol="0" anchor="t">
            <a:spAutoFit/>
          </a:bodyPr>
          <a:lstStyle/>
          <a:p>
            <a:pPr algn="ctr">
              <a:lnSpc>
                <a:spcPts val="1600"/>
              </a:lnSpc>
            </a:pPr>
            <a:r>
              <a:rPr lang="en-US" sz="1400" kern="0" spc="100" dirty="0">
                <a:solidFill>
                  <a:srgbClr val="2C3844"/>
                </a:solidFill>
                <a:latin typeface="Roboto Regular" pitchFamily="34" charset="0"/>
                <a:ea typeface="Roboto Regular" pitchFamily="34" charset="-122"/>
                <a:cs typeface="Roboto Regular" pitchFamily="34" charset="-120"/>
              </a:rPr>
              <a:t>1. </a:t>
            </a:r>
            <a:r>
              <a:rPr lang="en-US" sz="1400" kern="0" spc="100" dirty="0" smtClean="0">
                <a:solidFill>
                  <a:srgbClr val="2C3844"/>
                </a:solidFill>
                <a:latin typeface="Roboto Regular" pitchFamily="34" charset="0"/>
                <a:ea typeface="Roboto Regular" pitchFamily="34" charset="-122"/>
                <a:cs typeface="Roboto Regular" pitchFamily="34" charset="-120"/>
              </a:rPr>
              <a:t>Agreement for storage (injection, withdrawal) of natural gas</a:t>
            </a:r>
            <a:endParaRPr lang="en-US" sz="1400" dirty="0"/>
          </a:p>
        </p:txBody>
      </p:sp>
      <p:sp>
        <p:nvSpPr>
          <p:cNvPr id="11" name="Object10"/>
          <p:cNvSpPr/>
          <p:nvPr/>
        </p:nvSpPr>
        <p:spPr>
          <a:xfrm>
            <a:off x="9172575" y="1104900"/>
            <a:ext cx="2152650" cy="410369"/>
          </a:xfrm>
          <a:prstGeom prst="rect">
            <a:avLst/>
          </a:prstGeom>
          <a:noFill/>
          <a:ln/>
        </p:spPr>
        <p:txBody>
          <a:bodyPr wrap="square" lIns="0" tIns="0" rIns="0" bIns="0" rtlCol="0" anchor="t">
            <a:spAutoFit/>
          </a:bodyPr>
          <a:lstStyle/>
          <a:p>
            <a:pPr algn="ctr">
              <a:lnSpc>
                <a:spcPts val="1600"/>
              </a:lnSpc>
            </a:pPr>
            <a:r>
              <a:rPr lang="en-US" sz="1400" kern="0" spc="100" dirty="0">
                <a:solidFill>
                  <a:srgbClr val="2C3844"/>
                </a:solidFill>
                <a:latin typeface="Roboto Regular" pitchFamily="34" charset="0"/>
                <a:ea typeface="Roboto Regular" pitchFamily="34" charset="-122"/>
                <a:cs typeface="Roboto Regular" pitchFamily="34" charset="-120"/>
              </a:rPr>
              <a:t>2. </a:t>
            </a:r>
            <a:r>
              <a:rPr lang="en-US" sz="1400" kern="0" spc="100" dirty="0" smtClean="0">
                <a:solidFill>
                  <a:srgbClr val="2C3844"/>
                </a:solidFill>
                <a:latin typeface="Roboto Regular" pitchFamily="34" charset="0"/>
                <a:ea typeface="Roboto Regular" pitchFamily="34" charset="-122"/>
                <a:cs typeface="Roboto Regular" pitchFamily="34" charset="-120"/>
              </a:rPr>
              <a:t>Loan Agreement, Pledge Agreement</a:t>
            </a:r>
            <a:endParaRPr lang="en-US" sz="1400" dirty="0"/>
          </a:p>
        </p:txBody>
      </p:sp>
      <p:sp>
        <p:nvSpPr>
          <p:cNvPr id="12" name="Object11"/>
          <p:cNvSpPr/>
          <p:nvPr/>
        </p:nvSpPr>
        <p:spPr>
          <a:xfrm>
            <a:off x="6048375" y="5255528"/>
            <a:ext cx="4381500" cy="820738"/>
          </a:xfrm>
          <a:prstGeom prst="rect">
            <a:avLst/>
          </a:prstGeom>
          <a:noFill/>
          <a:ln/>
        </p:spPr>
        <p:txBody>
          <a:bodyPr wrap="square" lIns="0" tIns="0" rIns="0" bIns="0" rtlCol="0" anchor="t">
            <a:spAutoFit/>
          </a:bodyPr>
          <a:lstStyle/>
          <a:p>
            <a:pPr algn="ctr">
              <a:lnSpc>
                <a:spcPts val="1600"/>
              </a:lnSpc>
            </a:pPr>
            <a:r>
              <a:rPr lang="en-US" sz="1400" kern="0" spc="100" dirty="0">
                <a:solidFill>
                  <a:srgbClr val="2C3844"/>
                </a:solidFill>
                <a:latin typeface="Roboto Regular" pitchFamily="34" charset="0"/>
                <a:ea typeface="Roboto Regular" pitchFamily="34" charset="-122"/>
                <a:cs typeface="Roboto Regular" pitchFamily="34" charset="-120"/>
              </a:rPr>
              <a:t>3. </a:t>
            </a:r>
            <a:r>
              <a:rPr lang="en-US" sz="1400" kern="0" spc="100" dirty="0" smtClean="0">
                <a:solidFill>
                  <a:srgbClr val="2C3844"/>
                </a:solidFill>
                <a:latin typeface="Roboto Regular" pitchFamily="34" charset="0"/>
                <a:ea typeface="Roboto Regular" pitchFamily="34" charset="-122"/>
                <a:cs typeface="Roboto Regular" pitchFamily="34" charset="-120"/>
              </a:rPr>
              <a:t>Copies of the Pledge Agreement and the Loan Agreement, an Extract from the State Register of Encumbrances over Movable Property</a:t>
            </a:r>
            <a:endParaRPr lang="en-US" sz="1400" dirty="0"/>
          </a:p>
        </p:txBody>
      </p:sp>
      <p:sp>
        <p:nvSpPr>
          <p:cNvPr id="13" name="Object12"/>
          <p:cNvSpPr/>
          <p:nvPr/>
        </p:nvSpPr>
        <p:spPr>
          <a:xfrm>
            <a:off x="9324975" y="935819"/>
            <a:ext cx="1857375" cy="166712"/>
          </a:xfrm>
          <a:prstGeom prst="rect">
            <a:avLst/>
          </a:prstGeom>
          <a:noFill/>
          <a:ln/>
        </p:spPr>
        <p:txBody>
          <a:bodyPr wrap="square" lIns="0" tIns="0" rIns="0" bIns="0" rtlCol="0" anchor="ctr">
            <a:spAutoFit/>
          </a:bodyPr>
          <a:lstStyle/>
          <a:p>
            <a:pPr algn="ctr">
              <a:lnSpc>
                <a:spcPts val="1300"/>
              </a:lnSpc>
            </a:pPr>
            <a:r>
              <a:rPr lang="en-US" sz="1100" b="1" kern="0" spc="100" dirty="0" smtClean="0">
                <a:solidFill>
                  <a:srgbClr val="009BD9"/>
                </a:solidFill>
                <a:latin typeface="Roboto Bold" pitchFamily="34" charset="0"/>
                <a:ea typeface="Roboto Bold" pitchFamily="34" charset="-122"/>
                <a:cs typeface="Roboto Bold" pitchFamily="34" charset="-120"/>
              </a:rPr>
              <a:t>Client </a:t>
            </a:r>
            <a:r>
              <a:rPr lang="en-US" sz="1100" b="1" kern="0" spc="100" dirty="0">
                <a:solidFill>
                  <a:srgbClr val="009BD9"/>
                </a:solidFill>
                <a:latin typeface="Roboto Bold" pitchFamily="34" charset="0"/>
                <a:ea typeface="Roboto Bold" pitchFamily="34" charset="-122"/>
                <a:cs typeface="Roboto Bold" pitchFamily="34" charset="-120"/>
              </a:rPr>
              <a:t>- </a:t>
            </a:r>
            <a:r>
              <a:rPr lang="en-US" sz="1100" b="1" kern="0" spc="100" dirty="0" smtClean="0">
                <a:solidFill>
                  <a:srgbClr val="009BD9"/>
                </a:solidFill>
                <a:latin typeface="Roboto Bold" pitchFamily="34" charset="0"/>
                <a:ea typeface="Roboto Bold" pitchFamily="34" charset="-122"/>
                <a:cs typeface="Roboto Bold" pitchFamily="34" charset="-120"/>
              </a:rPr>
              <a:t>Bank</a:t>
            </a:r>
            <a:endParaRPr lang="en-US" sz="1100" dirty="0"/>
          </a:p>
        </p:txBody>
      </p:sp>
      <p:sp>
        <p:nvSpPr>
          <p:cNvPr id="14" name="Object13"/>
          <p:cNvSpPr/>
          <p:nvPr/>
        </p:nvSpPr>
        <p:spPr>
          <a:xfrm>
            <a:off x="7143750" y="4907744"/>
            <a:ext cx="2190750" cy="166712"/>
          </a:xfrm>
          <a:prstGeom prst="rect">
            <a:avLst/>
          </a:prstGeom>
          <a:noFill/>
          <a:ln/>
        </p:spPr>
        <p:txBody>
          <a:bodyPr wrap="square" lIns="0" tIns="0" rIns="0" bIns="0" rtlCol="0" anchor="ctr">
            <a:spAutoFit/>
          </a:bodyPr>
          <a:lstStyle/>
          <a:p>
            <a:pPr algn="ctr">
              <a:lnSpc>
                <a:spcPts val="1300"/>
              </a:lnSpc>
            </a:pPr>
            <a:r>
              <a:rPr lang="en-US" sz="1100" b="1" kern="0" spc="100" dirty="0" smtClean="0">
                <a:solidFill>
                  <a:srgbClr val="009BD9"/>
                </a:solidFill>
                <a:latin typeface="Roboto Bold" pitchFamily="34" charset="0"/>
                <a:ea typeface="Roboto Bold" pitchFamily="34" charset="-122"/>
                <a:cs typeface="Roboto Bold" pitchFamily="34" charset="-120"/>
              </a:rPr>
              <a:t>Bank – GSF Operator</a:t>
            </a:r>
            <a:endParaRPr lang="en-US" sz="1100" dirty="0"/>
          </a:p>
        </p:txBody>
      </p:sp>
      <p:sp>
        <p:nvSpPr>
          <p:cNvPr id="15" name="Object14"/>
          <p:cNvSpPr/>
          <p:nvPr/>
        </p:nvSpPr>
        <p:spPr>
          <a:xfrm>
            <a:off x="5286375" y="904400"/>
            <a:ext cx="2305050" cy="166712"/>
          </a:xfrm>
          <a:prstGeom prst="rect">
            <a:avLst/>
          </a:prstGeom>
          <a:noFill/>
          <a:ln/>
        </p:spPr>
        <p:txBody>
          <a:bodyPr wrap="square" lIns="0" tIns="0" rIns="0" bIns="0" rtlCol="0" anchor="ctr">
            <a:spAutoFit/>
          </a:bodyPr>
          <a:lstStyle/>
          <a:p>
            <a:pPr algn="ctr">
              <a:lnSpc>
                <a:spcPts val="1300"/>
              </a:lnSpc>
            </a:pPr>
            <a:r>
              <a:rPr lang="en-US" sz="1100" b="1" kern="0" spc="100" dirty="0" smtClean="0">
                <a:solidFill>
                  <a:srgbClr val="009BD9"/>
                </a:solidFill>
                <a:latin typeface="Roboto Bold" pitchFamily="34" charset="0"/>
                <a:ea typeface="Roboto Bold" pitchFamily="34" charset="-122"/>
                <a:cs typeface="Roboto Bold" pitchFamily="34" charset="-120"/>
              </a:rPr>
              <a:t>Client – GSF Operator</a:t>
            </a:r>
            <a:endParaRPr lang="en-US" sz="1100" dirty="0"/>
          </a:p>
        </p:txBody>
      </p:sp>
      <p:sp>
        <p:nvSpPr>
          <p:cNvPr id="16" name="Object15"/>
          <p:cNvSpPr/>
          <p:nvPr/>
        </p:nvSpPr>
        <p:spPr>
          <a:xfrm>
            <a:off x="6753225" y="2105025"/>
            <a:ext cx="619125" cy="266700"/>
          </a:xfrm>
          <a:prstGeom prst="rect">
            <a:avLst/>
          </a:prstGeom>
          <a:noFill/>
          <a:ln/>
        </p:spPr>
        <p:txBody>
          <a:bodyPr wrap="square" lIns="0" tIns="0" rIns="0" bIns="0" rtlCol="0" anchor="ctr">
            <a:spAutoFit/>
          </a:bodyPr>
          <a:lstStyle/>
          <a:p>
            <a:pPr algn="ctr">
              <a:lnSpc>
                <a:spcPts val="2100"/>
              </a:lnSpc>
            </a:pPr>
            <a:r>
              <a:rPr lang="en-US" sz="1800" kern="0" spc="100" dirty="0">
                <a:solidFill>
                  <a:srgbClr val="FFFFFF"/>
                </a:solidFill>
                <a:latin typeface="Roboto Regular" pitchFamily="34" charset="0"/>
                <a:ea typeface="Roboto Regular" pitchFamily="34" charset="-122"/>
                <a:cs typeface="Roboto Regular" pitchFamily="34" charset="-120"/>
              </a:rPr>
              <a:t>1</a:t>
            </a:r>
            <a:endParaRPr lang="en-US" sz="1800" dirty="0"/>
          </a:p>
        </p:txBody>
      </p:sp>
      <p:sp>
        <p:nvSpPr>
          <p:cNvPr id="17" name="Object16"/>
          <p:cNvSpPr/>
          <p:nvPr/>
        </p:nvSpPr>
        <p:spPr>
          <a:xfrm>
            <a:off x="9105900" y="2105025"/>
            <a:ext cx="619125" cy="266700"/>
          </a:xfrm>
          <a:prstGeom prst="rect">
            <a:avLst/>
          </a:prstGeom>
          <a:noFill/>
          <a:ln/>
        </p:spPr>
        <p:txBody>
          <a:bodyPr wrap="square" lIns="0" tIns="0" rIns="0" bIns="0" rtlCol="0" anchor="ctr">
            <a:spAutoFit/>
          </a:bodyPr>
          <a:lstStyle/>
          <a:p>
            <a:pPr algn="ctr">
              <a:lnSpc>
                <a:spcPts val="2100"/>
              </a:lnSpc>
            </a:pPr>
            <a:r>
              <a:rPr lang="en-US" sz="1800" kern="0" spc="100" dirty="0">
                <a:solidFill>
                  <a:srgbClr val="FFFFFF"/>
                </a:solidFill>
                <a:latin typeface="Roboto Regular" pitchFamily="34" charset="0"/>
                <a:ea typeface="Roboto Regular" pitchFamily="34" charset="-122"/>
                <a:cs typeface="Roboto Regular" pitchFamily="34" charset="-120"/>
              </a:rPr>
              <a:t>2</a:t>
            </a:r>
            <a:endParaRPr lang="en-US" sz="1800" dirty="0"/>
          </a:p>
        </p:txBody>
      </p:sp>
      <p:sp>
        <p:nvSpPr>
          <p:cNvPr id="18" name="Object17"/>
          <p:cNvSpPr/>
          <p:nvPr/>
        </p:nvSpPr>
        <p:spPr>
          <a:xfrm>
            <a:off x="7934325" y="4076700"/>
            <a:ext cx="619125" cy="266700"/>
          </a:xfrm>
          <a:prstGeom prst="rect">
            <a:avLst/>
          </a:prstGeom>
          <a:noFill/>
          <a:ln/>
        </p:spPr>
        <p:txBody>
          <a:bodyPr wrap="square" lIns="0" tIns="0" rIns="0" bIns="0" rtlCol="0" anchor="ctr">
            <a:spAutoFit/>
          </a:bodyPr>
          <a:lstStyle/>
          <a:p>
            <a:pPr algn="ctr">
              <a:lnSpc>
                <a:spcPts val="2100"/>
              </a:lnSpc>
            </a:pPr>
            <a:r>
              <a:rPr lang="en-US" sz="1800" kern="0" spc="100" dirty="0">
                <a:solidFill>
                  <a:srgbClr val="FFFFFF"/>
                </a:solidFill>
                <a:latin typeface="Roboto Regular" pitchFamily="34" charset="0"/>
                <a:ea typeface="Roboto Regular" pitchFamily="34" charset="-122"/>
                <a:cs typeface="Roboto Regular" pitchFamily="34" charset="-120"/>
              </a:rPr>
              <a:t>3</a:t>
            </a:r>
            <a:endParaRPr lang="en-US" sz="1800" dirty="0"/>
          </a:p>
        </p:txBody>
      </p:sp>
      <p:sp>
        <p:nvSpPr>
          <p:cNvPr id="19" name="Object18"/>
          <p:cNvSpPr/>
          <p:nvPr/>
        </p:nvSpPr>
        <p:spPr>
          <a:xfrm>
            <a:off x="7467600" y="3059374"/>
            <a:ext cx="1562100" cy="410369"/>
          </a:xfrm>
          <a:prstGeom prst="rect">
            <a:avLst/>
          </a:prstGeom>
          <a:noFill/>
          <a:ln/>
        </p:spPr>
        <p:txBody>
          <a:bodyPr wrap="square" lIns="0" tIns="0" rIns="0" bIns="0" rtlCol="0" anchor="t">
            <a:spAutoFit/>
          </a:bodyPr>
          <a:lstStyle/>
          <a:p>
            <a:pPr algn="ctr">
              <a:lnSpc>
                <a:spcPts val="1600"/>
              </a:lnSpc>
            </a:pPr>
            <a:r>
              <a:rPr lang="en-US" sz="1400" kern="0" spc="100" dirty="0" smtClean="0">
                <a:solidFill>
                  <a:srgbClr val="FFFFFF"/>
                </a:solidFill>
                <a:latin typeface="Roboto Regular" pitchFamily="34" charset="0"/>
                <a:ea typeface="Roboto Regular" pitchFamily="34" charset="-122"/>
                <a:cs typeface="Roboto Regular" pitchFamily="34" charset="-120"/>
              </a:rPr>
              <a:t>Monitoring Agreement</a:t>
            </a:r>
            <a:endParaRPr lang="en-US" sz="1400" dirty="0"/>
          </a:p>
        </p:txBody>
      </p:sp>
      <p:sp>
        <p:nvSpPr>
          <p:cNvPr id="20" name="Object19"/>
          <p:cNvSpPr/>
          <p:nvPr/>
        </p:nvSpPr>
        <p:spPr>
          <a:xfrm>
            <a:off x="7353300" y="2457736"/>
            <a:ext cx="1771650" cy="333425"/>
          </a:xfrm>
          <a:prstGeom prst="rect">
            <a:avLst/>
          </a:prstGeom>
          <a:noFill/>
          <a:ln/>
        </p:spPr>
        <p:txBody>
          <a:bodyPr wrap="square" lIns="0" tIns="0" rIns="0" bIns="0" rtlCol="0" anchor="t">
            <a:spAutoFit/>
          </a:bodyPr>
          <a:lstStyle/>
          <a:p>
            <a:pPr algn="ctr">
              <a:lnSpc>
                <a:spcPts val="1300"/>
              </a:lnSpc>
            </a:pPr>
            <a:r>
              <a:rPr lang="en-US" sz="1100" b="1" kern="0" spc="100" dirty="0" smtClean="0">
                <a:solidFill>
                  <a:srgbClr val="A9D0EE"/>
                </a:solidFill>
                <a:latin typeface="Roboto Bold" pitchFamily="34" charset="0"/>
                <a:ea typeface="Roboto Bold" pitchFamily="34" charset="-122"/>
                <a:cs typeface="Roboto Bold" pitchFamily="34" charset="-120"/>
              </a:rPr>
              <a:t>Client </a:t>
            </a:r>
            <a:r>
              <a:rPr lang="en-US" sz="1100" b="1" kern="0" spc="100" dirty="0">
                <a:solidFill>
                  <a:srgbClr val="A9D0EE"/>
                </a:solidFill>
                <a:latin typeface="Roboto Bold" pitchFamily="34" charset="0"/>
                <a:ea typeface="Roboto Bold" pitchFamily="34" charset="-122"/>
                <a:cs typeface="Roboto Bold" pitchFamily="34" charset="-120"/>
              </a:rPr>
              <a:t>- </a:t>
            </a:r>
            <a:r>
              <a:rPr lang="en-US" sz="1100" b="1" kern="0" spc="100" dirty="0" smtClean="0">
                <a:solidFill>
                  <a:srgbClr val="A9D0EE"/>
                </a:solidFill>
                <a:latin typeface="Roboto Bold" pitchFamily="34" charset="0"/>
                <a:ea typeface="Roboto Bold" pitchFamily="34" charset="-122"/>
                <a:cs typeface="Roboto Bold" pitchFamily="34" charset="-120"/>
              </a:rPr>
              <a:t>Bank </a:t>
            </a:r>
            <a:r>
              <a:rPr lang="en-US" sz="1100" b="1" kern="0" spc="100" dirty="0">
                <a:solidFill>
                  <a:srgbClr val="A9D0EE"/>
                </a:solidFill>
                <a:latin typeface="Roboto Bold" pitchFamily="34" charset="0"/>
                <a:ea typeface="Roboto Bold" pitchFamily="34" charset="-122"/>
                <a:cs typeface="Roboto Bold" pitchFamily="34" charset="-120"/>
              </a:rPr>
              <a:t>- 
</a:t>
            </a:r>
            <a:r>
              <a:rPr lang="en-US" sz="1100" b="1" kern="0" spc="100" dirty="0" smtClean="0">
                <a:solidFill>
                  <a:srgbClr val="A9D0EE"/>
                </a:solidFill>
                <a:latin typeface="Roboto Bold" pitchFamily="34" charset="0"/>
                <a:ea typeface="Roboto Bold" pitchFamily="34" charset="-122"/>
                <a:cs typeface="Roboto Bold" pitchFamily="34" charset="-120"/>
              </a:rPr>
              <a:t>GSF Operator</a:t>
            </a:r>
            <a:endParaRPr lang="en-US"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FFFF"/>
        </a:solidFill>
        <a:effectLst/>
      </p:bgPr>
    </p:bg>
    <p:spTree>
      <p:nvGrpSpPr>
        <p:cNvPr id="1" name=""/>
        <p:cNvGrpSpPr/>
        <p:nvPr/>
      </p:nvGrpSpPr>
      <p:grpSpPr>
        <a:xfrm>
          <a:off x="0" y="0"/>
          <a:ext cx="0" cy="0"/>
          <a:chOff x="0" y="0"/>
          <a:chExt cx="0" cy="0"/>
        </a:xfrm>
      </p:grpSpPr>
      <p:pic>
        <p:nvPicPr>
          <p:cNvPr id="2" name="Object 1" descr="preencoded.png"/>
          <p:cNvPicPr>
            <a:picLocks noChangeAspect="1"/>
          </p:cNvPicPr>
          <p:nvPr/>
        </p:nvPicPr>
        <p:blipFill>
          <a:blip r:embed="rId3">
            <a:extLst>
              <a:ext uri="{96DAC541-7B7A-43D3-8B79-37D633B846F1}">
                <asvg:svgBlip xmlns:asvg="http://schemas.microsoft.com/office/drawing/2016/SVG/main" xmlns="" r:embed="rId4"/>
              </a:ext>
            </a:extLst>
          </a:blip>
          <a:srcRect/>
          <a:stretch/>
        </p:blipFill>
        <p:spPr>
          <a:xfrm>
            <a:off x="0" y="-28567"/>
            <a:ext cx="12192000" cy="6858000"/>
          </a:xfrm>
          <a:prstGeom prst="rect">
            <a:avLst/>
          </a:prstGeom>
        </p:spPr>
      </p:pic>
      <p:sp>
        <p:nvSpPr>
          <p:cNvPr id="3" name="Object2"/>
          <p:cNvSpPr/>
          <p:nvPr/>
        </p:nvSpPr>
        <p:spPr>
          <a:xfrm>
            <a:off x="11220450" y="6015677"/>
            <a:ext cx="295275" cy="200025"/>
          </a:xfrm>
          <a:prstGeom prst="rect">
            <a:avLst/>
          </a:prstGeom>
          <a:noFill/>
          <a:ln/>
        </p:spPr>
        <p:txBody>
          <a:bodyPr wrap="square" lIns="0" tIns="0" rIns="0" bIns="0" rtlCol="0" anchor="ctr">
            <a:spAutoFit/>
          </a:bodyPr>
          <a:lstStyle/>
          <a:p>
            <a:pPr algn="r">
              <a:lnSpc>
                <a:spcPts val="1600"/>
              </a:lnSpc>
            </a:pPr>
            <a:r>
              <a:rPr lang="en-US" sz="1400" dirty="0">
                <a:solidFill>
                  <a:srgbClr val="FFFFFF"/>
                </a:solidFill>
                <a:latin typeface="Roboto Regular" pitchFamily="34" charset="0"/>
                <a:ea typeface="Roboto Regular" pitchFamily="34" charset="-122"/>
                <a:cs typeface="Roboto Regular" pitchFamily="34" charset="-120"/>
              </a:rPr>
              <a:t>5</a:t>
            </a:r>
            <a:endParaRPr lang="en-US" sz="1400" dirty="0"/>
          </a:p>
        </p:txBody>
      </p:sp>
      <p:sp>
        <p:nvSpPr>
          <p:cNvPr id="4" name="Object3"/>
          <p:cNvSpPr/>
          <p:nvPr/>
        </p:nvSpPr>
        <p:spPr>
          <a:xfrm>
            <a:off x="2828925" y="1035050"/>
            <a:ext cx="1962150" cy="538609"/>
          </a:xfrm>
          <a:prstGeom prst="rect">
            <a:avLst/>
          </a:prstGeom>
          <a:noFill/>
          <a:ln/>
        </p:spPr>
        <p:txBody>
          <a:bodyPr wrap="square" lIns="0" tIns="0" rIns="0" bIns="0" rtlCol="0" anchor="t">
            <a:spAutoFit/>
          </a:bodyPr>
          <a:lstStyle/>
          <a:p>
            <a:pPr algn="ctr">
              <a:lnSpc>
                <a:spcPts val="2100"/>
              </a:lnSpc>
            </a:pPr>
            <a:r>
              <a:rPr lang="en-US" sz="1800" dirty="0" smtClean="0">
                <a:solidFill>
                  <a:srgbClr val="2C3844"/>
                </a:solidFill>
                <a:latin typeface="Roboto Regular" pitchFamily="34" charset="0"/>
                <a:ea typeface="Roboto Regular" pitchFamily="34" charset="-122"/>
                <a:cs typeface="Roboto Regular" pitchFamily="34" charset="-120"/>
              </a:rPr>
              <a:t>Monitoring Agreement (MA)</a:t>
            </a:r>
            <a:endParaRPr lang="en-US" sz="1800" dirty="0"/>
          </a:p>
        </p:txBody>
      </p:sp>
      <p:sp>
        <p:nvSpPr>
          <p:cNvPr id="5" name="Object4"/>
          <p:cNvSpPr/>
          <p:nvPr/>
        </p:nvSpPr>
        <p:spPr>
          <a:xfrm>
            <a:off x="2286000" y="2857500"/>
            <a:ext cx="1247775" cy="410369"/>
          </a:xfrm>
          <a:prstGeom prst="rect">
            <a:avLst/>
          </a:prstGeom>
          <a:noFill/>
          <a:ln/>
        </p:spPr>
        <p:txBody>
          <a:bodyPr wrap="square" lIns="0" tIns="0" rIns="0" bIns="0" rtlCol="0" anchor="t">
            <a:spAutoFit/>
          </a:bodyPr>
          <a:lstStyle/>
          <a:p>
            <a:pPr algn="ctr">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List of documents</a:t>
            </a:r>
            <a:endParaRPr lang="en-US" sz="1400" dirty="0"/>
          </a:p>
        </p:txBody>
      </p:sp>
      <p:sp>
        <p:nvSpPr>
          <p:cNvPr id="6" name="Object5"/>
          <p:cNvSpPr/>
          <p:nvPr/>
        </p:nvSpPr>
        <p:spPr>
          <a:xfrm>
            <a:off x="1971675" y="3571875"/>
            <a:ext cx="1962150" cy="410369"/>
          </a:xfrm>
          <a:prstGeom prst="rect">
            <a:avLst/>
          </a:prstGeom>
          <a:noFill/>
          <a:ln/>
        </p:spPr>
        <p:txBody>
          <a:bodyPr wrap="square" lIns="0" tIns="0" rIns="0" bIns="0" rtlCol="0" anchor="t">
            <a:spAutoFit/>
          </a:bodyPr>
          <a:lstStyle/>
          <a:p>
            <a:pPr algn="l">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Natural Gas Storage Agreement</a:t>
            </a:r>
            <a:endParaRPr lang="en-US" sz="1400" dirty="0"/>
          </a:p>
        </p:txBody>
      </p:sp>
      <p:sp>
        <p:nvSpPr>
          <p:cNvPr id="7" name="Object6"/>
          <p:cNvSpPr/>
          <p:nvPr/>
        </p:nvSpPr>
        <p:spPr>
          <a:xfrm>
            <a:off x="1971675" y="4162425"/>
            <a:ext cx="2266950" cy="205184"/>
          </a:xfrm>
          <a:prstGeom prst="rect">
            <a:avLst/>
          </a:prstGeom>
          <a:noFill/>
          <a:ln/>
        </p:spPr>
        <p:txBody>
          <a:bodyPr wrap="square" lIns="0" tIns="0" rIns="0" bIns="0" rtlCol="0" anchor="t">
            <a:spAutoFit/>
          </a:bodyPr>
          <a:lstStyle/>
          <a:p>
            <a:pPr algn="l">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Pledge Agreement</a:t>
            </a:r>
            <a:endParaRPr lang="en-US" sz="1400" dirty="0"/>
          </a:p>
        </p:txBody>
      </p:sp>
      <p:sp>
        <p:nvSpPr>
          <p:cNvPr id="8" name="Object7"/>
          <p:cNvSpPr/>
          <p:nvPr/>
        </p:nvSpPr>
        <p:spPr>
          <a:xfrm>
            <a:off x="4248150" y="3600450"/>
            <a:ext cx="2505075" cy="410369"/>
          </a:xfrm>
          <a:prstGeom prst="rect">
            <a:avLst/>
          </a:prstGeom>
          <a:noFill/>
          <a:ln/>
        </p:spPr>
        <p:txBody>
          <a:bodyPr wrap="square" lIns="0" tIns="0" rIns="0" bIns="0" rtlCol="0" anchor="t">
            <a:spAutoFit/>
          </a:bodyPr>
          <a:lstStyle/>
          <a:p>
            <a:pPr algn="l">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100</a:t>
            </a:r>
            <a:r>
              <a:rPr lang="en-US" sz="1400" dirty="0">
                <a:solidFill>
                  <a:srgbClr val="2C3844"/>
                </a:solidFill>
                <a:latin typeface="Roboto Regular" pitchFamily="34" charset="0"/>
                <a:ea typeface="Roboto Regular" pitchFamily="34" charset="-122"/>
                <a:cs typeface="Roboto Regular" pitchFamily="34" charset="-120"/>
              </a:rPr>
              <a:t>% </a:t>
            </a:r>
            <a:r>
              <a:rPr lang="en-US" sz="1400" dirty="0" smtClean="0">
                <a:solidFill>
                  <a:srgbClr val="2C3844"/>
                </a:solidFill>
                <a:latin typeface="Roboto Regular" pitchFamily="34" charset="0"/>
                <a:ea typeface="Roboto Regular" pitchFamily="34" charset="-122"/>
                <a:cs typeface="Roboto Regular" pitchFamily="34" charset="-120"/>
              </a:rPr>
              <a:t>payment of the monthly cost</a:t>
            </a:r>
            <a:endParaRPr lang="en-US" sz="1400" dirty="0"/>
          </a:p>
        </p:txBody>
      </p:sp>
      <p:sp>
        <p:nvSpPr>
          <p:cNvPr id="9" name="Object8"/>
          <p:cNvSpPr/>
          <p:nvPr/>
        </p:nvSpPr>
        <p:spPr>
          <a:xfrm>
            <a:off x="4248150" y="4162425"/>
            <a:ext cx="2505075" cy="410369"/>
          </a:xfrm>
          <a:prstGeom prst="rect">
            <a:avLst/>
          </a:prstGeom>
          <a:noFill/>
          <a:ln/>
        </p:spPr>
        <p:txBody>
          <a:bodyPr wrap="square" lIns="0" tIns="0" rIns="0" bIns="0" rtlCol="0" anchor="t">
            <a:spAutoFit/>
          </a:bodyPr>
          <a:lstStyle/>
          <a:p>
            <a:pPr algn="l">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Price: 0.05</a:t>
            </a:r>
            <a:r>
              <a:rPr lang="en-US" sz="1400" dirty="0">
                <a:solidFill>
                  <a:srgbClr val="2C3844"/>
                </a:solidFill>
                <a:latin typeface="Roboto Regular" pitchFamily="34" charset="0"/>
                <a:ea typeface="Roboto Regular" pitchFamily="34" charset="-122"/>
                <a:cs typeface="Roboto Regular" pitchFamily="34" charset="-120"/>
              </a:rPr>
              <a:t>% </a:t>
            </a:r>
            <a:r>
              <a:rPr lang="en-US" sz="1400" dirty="0" smtClean="0">
                <a:solidFill>
                  <a:srgbClr val="2C3844"/>
                </a:solidFill>
                <a:latin typeface="Roboto Regular" pitchFamily="34" charset="0"/>
                <a:ea typeface="Roboto Regular" pitchFamily="34" charset="-122"/>
                <a:cs typeface="Roboto Regular" pitchFamily="34" charset="-120"/>
              </a:rPr>
              <a:t>of the collateral value (Pledge Agreement)</a:t>
            </a:r>
            <a:endParaRPr lang="en-US" sz="1400" dirty="0"/>
          </a:p>
        </p:txBody>
      </p:sp>
      <p:sp>
        <p:nvSpPr>
          <p:cNvPr id="10" name="Object9"/>
          <p:cNvSpPr/>
          <p:nvPr/>
        </p:nvSpPr>
        <p:spPr>
          <a:xfrm>
            <a:off x="4248150" y="4772025"/>
            <a:ext cx="2800350" cy="410369"/>
          </a:xfrm>
          <a:prstGeom prst="rect">
            <a:avLst/>
          </a:prstGeom>
          <a:noFill/>
          <a:ln/>
        </p:spPr>
        <p:txBody>
          <a:bodyPr wrap="square" lIns="0" tIns="0" rIns="0" bIns="0" rtlCol="0" anchor="t">
            <a:spAutoFit/>
          </a:bodyPr>
          <a:lstStyle/>
          <a:p>
            <a:pPr>
              <a:lnSpc>
                <a:spcPts val="1600"/>
              </a:lnSpc>
            </a:pPr>
            <a:r>
              <a:rPr lang="en-US" sz="1400" dirty="0">
                <a:solidFill>
                  <a:srgbClr val="2C3844"/>
                </a:solidFill>
                <a:latin typeface="Roboto Regular" pitchFamily="34" charset="0"/>
                <a:ea typeface="Roboto Regular" pitchFamily="34" charset="-122"/>
                <a:cs typeface="Roboto Regular" pitchFamily="34" charset="-120"/>
              </a:rPr>
              <a:t>The gas stays in the storage account (in the Client’s ownership</a:t>
            </a:r>
            <a:r>
              <a:rPr lang="en-US" sz="1400" dirty="0" smtClean="0">
                <a:solidFill>
                  <a:srgbClr val="2C3844"/>
                </a:solidFill>
                <a:latin typeface="Roboto Regular" pitchFamily="34" charset="0"/>
                <a:ea typeface="Roboto Regular" pitchFamily="34" charset="-122"/>
                <a:cs typeface="Roboto Regular" pitchFamily="34" charset="-120"/>
              </a:rPr>
              <a:t>)</a:t>
            </a:r>
            <a:endParaRPr lang="en-US" sz="1400" dirty="0">
              <a:solidFill>
                <a:srgbClr val="2C3844"/>
              </a:solidFill>
              <a:latin typeface="Roboto Regular" pitchFamily="34" charset="0"/>
              <a:ea typeface="Roboto Regular" pitchFamily="34" charset="-122"/>
              <a:cs typeface="Roboto Regular" pitchFamily="34" charset="-120"/>
            </a:endParaRPr>
          </a:p>
        </p:txBody>
      </p:sp>
      <p:sp>
        <p:nvSpPr>
          <p:cNvPr id="11" name="Object10"/>
          <p:cNvSpPr/>
          <p:nvPr/>
        </p:nvSpPr>
        <p:spPr>
          <a:xfrm>
            <a:off x="4248150" y="5314950"/>
            <a:ext cx="2505075" cy="410369"/>
          </a:xfrm>
          <a:prstGeom prst="rect">
            <a:avLst/>
          </a:prstGeom>
          <a:noFill/>
          <a:ln/>
        </p:spPr>
        <p:txBody>
          <a:bodyPr wrap="square" lIns="0" tIns="0" rIns="0" bIns="0" rtlCol="0" anchor="t">
            <a:spAutoFit/>
          </a:bodyPr>
          <a:lstStyle/>
          <a:p>
            <a:pPr algn="l">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Selection of the payer under the MA – the Bank or the Client</a:t>
            </a:r>
            <a:endParaRPr lang="en-US" sz="1400" dirty="0"/>
          </a:p>
        </p:txBody>
      </p:sp>
      <p:sp>
        <p:nvSpPr>
          <p:cNvPr id="12" name="Object11"/>
          <p:cNvSpPr/>
          <p:nvPr/>
        </p:nvSpPr>
        <p:spPr>
          <a:xfrm>
            <a:off x="4248150" y="5905500"/>
            <a:ext cx="2505075" cy="410369"/>
          </a:xfrm>
          <a:prstGeom prst="rect">
            <a:avLst/>
          </a:prstGeom>
          <a:noFill/>
          <a:ln/>
        </p:spPr>
        <p:txBody>
          <a:bodyPr wrap="square" lIns="0" tIns="0" rIns="0" bIns="0" rtlCol="0" anchor="t">
            <a:spAutoFit/>
          </a:bodyPr>
          <a:lstStyle/>
          <a:p>
            <a:pPr algn="l">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The Bank may pay the invoice on behalf of the Client</a:t>
            </a:r>
            <a:endParaRPr lang="en-US" sz="1400" dirty="0"/>
          </a:p>
        </p:txBody>
      </p:sp>
      <p:sp>
        <p:nvSpPr>
          <p:cNvPr id="13" name="Object12"/>
          <p:cNvSpPr/>
          <p:nvPr/>
        </p:nvSpPr>
        <p:spPr>
          <a:xfrm>
            <a:off x="1962150" y="4716000"/>
            <a:ext cx="2266950" cy="205184"/>
          </a:xfrm>
          <a:prstGeom prst="rect">
            <a:avLst/>
          </a:prstGeom>
          <a:noFill/>
          <a:ln/>
        </p:spPr>
        <p:txBody>
          <a:bodyPr wrap="square" lIns="0" tIns="0" rIns="0" bIns="0" rtlCol="0" anchor="ctr">
            <a:spAutoFit/>
          </a:bodyPr>
          <a:lstStyle/>
          <a:p>
            <a:pPr algn="l">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Loan Agreement</a:t>
            </a:r>
            <a:endParaRPr lang="en-US" sz="1400" dirty="0"/>
          </a:p>
        </p:txBody>
      </p:sp>
      <p:sp>
        <p:nvSpPr>
          <p:cNvPr id="14" name="Object13"/>
          <p:cNvSpPr/>
          <p:nvPr/>
        </p:nvSpPr>
        <p:spPr>
          <a:xfrm>
            <a:off x="3695700" y="2857500"/>
            <a:ext cx="1962150" cy="410369"/>
          </a:xfrm>
          <a:prstGeom prst="rect">
            <a:avLst/>
          </a:prstGeom>
          <a:noFill/>
          <a:ln/>
        </p:spPr>
        <p:txBody>
          <a:bodyPr wrap="square" lIns="0" tIns="0" rIns="0" bIns="0" rtlCol="0" anchor="t">
            <a:spAutoFit/>
          </a:bodyPr>
          <a:lstStyle/>
          <a:p>
            <a:pPr algn="ctr">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Calculation/</a:t>
            </a:r>
            <a:r>
              <a:rPr lang="en-US" sz="1400" dirty="0">
                <a:solidFill>
                  <a:srgbClr val="2C3844"/>
                </a:solidFill>
                <a:latin typeface="Roboto Regular" pitchFamily="34" charset="0"/>
                <a:ea typeface="Roboto Regular" pitchFamily="34" charset="-122"/>
                <a:cs typeface="Roboto Regular" pitchFamily="34" charset="-120"/>
              </a:rPr>
              <a:t>
</a:t>
            </a:r>
            <a:r>
              <a:rPr lang="en-US" sz="1400" dirty="0" smtClean="0">
                <a:solidFill>
                  <a:srgbClr val="2C3844"/>
                </a:solidFill>
                <a:latin typeface="Roboto Regular" pitchFamily="34" charset="0"/>
                <a:ea typeface="Roboto Regular" pitchFamily="34" charset="-122"/>
                <a:cs typeface="Roboto Regular" pitchFamily="34" charset="-120"/>
              </a:rPr>
              <a:t>Payment</a:t>
            </a:r>
            <a:endParaRPr lang="en-US" sz="1400" dirty="0"/>
          </a:p>
        </p:txBody>
      </p:sp>
      <p:sp>
        <p:nvSpPr>
          <p:cNvPr id="15" name="Object14"/>
          <p:cNvSpPr/>
          <p:nvPr/>
        </p:nvSpPr>
        <p:spPr>
          <a:xfrm>
            <a:off x="7429500" y="2838450"/>
            <a:ext cx="3409950" cy="410369"/>
          </a:xfrm>
          <a:prstGeom prst="rect">
            <a:avLst/>
          </a:prstGeom>
          <a:noFill/>
          <a:ln/>
        </p:spPr>
        <p:txBody>
          <a:bodyPr wrap="square" lIns="0" tIns="0" rIns="0" bIns="0" rtlCol="0" anchor="t">
            <a:spAutoFit/>
          </a:bodyPr>
          <a:lstStyle/>
          <a:p>
            <a:pPr algn="l">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Actions are recorded in the GSF Operator’s I-Platform</a:t>
            </a:r>
            <a:endParaRPr lang="en-US" sz="1400" dirty="0"/>
          </a:p>
        </p:txBody>
      </p:sp>
      <p:sp>
        <p:nvSpPr>
          <p:cNvPr id="16" name="Object15"/>
          <p:cNvSpPr/>
          <p:nvPr/>
        </p:nvSpPr>
        <p:spPr>
          <a:xfrm>
            <a:off x="7229475" y="3619500"/>
            <a:ext cx="3267075" cy="410369"/>
          </a:xfrm>
          <a:prstGeom prst="rect">
            <a:avLst/>
          </a:prstGeom>
          <a:noFill/>
          <a:ln/>
        </p:spPr>
        <p:txBody>
          <a:bodyPr wrap="square" lIns="0" tIns="0" rIns="0" bIns="0" rtlCol="0" anchor="t">
            <a:spAutoFit/>
          </a:bodyPr>
          <a:lstStyle/>
          <a:p>
            <a:pPr algn="l">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Blocking of a quantity of natural gas owned by the Client</a:t>
            </a:r>
            <a:endParaRPr lang="en-US" sz="1400" dirty="0"/>
          </a:p>
        </p:txBody>
      </p:sp>
      <p:sp>
        <p:nvSpPr>
          <p:cNvPr id="17" name="Object16"/>
          <p:cNvSpPr/>
          <p:nvPr/>
        </p:nvSpPr>
        <p:spPr>
          <a:xfrm>
            <a:off x="7229475" y="4162424"/>
            <a:ext cx="3743325" cy="410369"/>
          </a:xfrm>
          <a:prstGeom prst="rect">
            <a:avLst/>
          </a:prstGeom>
          <a:noFill/>
          <a:ln/>
        </p:spPr>
        <p:txBody>
          <a:bodyPr wrap="square" lIns="0" tIns="0" rIns="0" bIns="0" rtlCol="0" anchor="ctr">
            <a:spAutoFit/>
          </a:bodyPr>
          <a:lstStyle/>
          <a:p>
            <a:pPr algn="l">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Role of the monitoring for the Bank in the I-Platform</a:t>
            </a:r>
            <a:endParaRPr lang="en-US" sz="1400" dirty="0"/>
          </a:p>
        </p:txBody>
      </p:sp>
      <p:sp>
        <p:nvSpPr>
          <p:cNvPr id="18" name="Object17"/>
          <p:cNvSpPr/>
          <p:nvPr/>
        </p:nvSpPr>
        <p:spPr>
          <a:xfrm>
            <a:off x="7229475" y="4743450"/>
            <a:ext cx="3848100" cy="615553"/>
          </a:xfrm>
          <a:prstGeom prst="rect">
            <a:avLst/>
          </a:prstGeom>
          <a:noFill/>
          <a:ln/>
        </p:spPr>
        <p:txBody>
          <a:bodyPr wrap="square" lIns="0" tIns="0" rIns="0" bIns="0" rtlCol="0" anchor="t">
            <a:spAutoFit/>
          </a:bodyPr>
          <a:lstStyle/>
          <a:p>
            <a:pPr algn="l">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Enquiries from the pledgee (Bank) regarding the current status of the gas quantity that is the subject of the MA</a:t>
            </a:r>
            <a:endParaRPr lang="en-US" sz="1400" dirty="0"/>
          </a:p>
        </p:txBody>
      </p:sp>
      <p:sp>
        <p:nvSpPr>
          <p:cNvPr id="19" name="Object18"/>
          <p:cNvSpPr/>
          <p:nvPr/>
        </p:nvSpPr>
        <p:spPr>
          <a:xfrm>
            <a:off x="7229475" y="5505450"/>
            <a:ext cx="3267075" cy="615553"/>
          </a:xfrm>
          <a:prstGeom prst="rect">
            <a:avLst/>
          </a:prstGeom>
          <a:noFill/>
          <a:ln/>
        </p:spPr>
        <p:txBody>
          <a:bodyPr wrap="square" lIns="0" tIns="0" rIns="0" bIns="0" rtlCol="0" anchor="t">
            <a:spAutoFit/>
          </a:bodyPr>
          <a:lstStyle/>
          <a:p>
            <a:pPr algn="l">
              <a:lnSpc>
                <a:spcPts val="1600"/>
              </a:lnSpc>
            </a:pPr>
            <a:r>
              <a:rPr lang="en-US" sz="1400" dirty="0" smtClean="0">
                <a:solidFill>
                  <a:srgbClr val="2C3844"/>
                </a:solidFill>
                <a:latin typeface="Roboto Regular" pitchFamily="34" charset="0"/>
                <a:ea typeface="Roboto Regular" pitchFamily="34" charset="-122"/>
                <a:cs typeface="Roboto Regular" pitchFamily="34" charset="-120"/>
              </a:rPr>
              <a:t>The Client may dispose of the gas subject to the Bank granting permission and approval</a:t>
            </a:r>
            <a:endParaRPr lang="en-US" sz="1400" dirty="0"/>
          </a:p>
        </p:txBody>
      </p:sp>
      <p:sp>
        <p:nvSpPr>
          <p:cNvPr id="20" name="Object19"/>
          <p:cNvSpPr/>
          <p:nvPr/>
        </p:nvSpPr>
        <p:spPr>
          <a:xfrm>
            <a:off x="7400925" y="466725"/>
            <a:ext cx="3714750" cy="1102866"/>
          </a:xfrm>
          <a:prstGeom prst="rect">
            <a:avLst/>
          </a:prstGeom>
          <a:noFill/>
          <a:ln/>
        </p:spPr>
        <p:txBody>
          <a:bodyPr wrap="square" lIns="0" tIns="0" rIns="0" bIns="0" rtlCol="0" anchor="t">
            <a:spAutoFit/>
          </a:bodyPr>
          <a:lstStyle/>
          <a:p>
            <a:pPr algn="r">
              <a:lnSpc>
                <a:spcPts val="4300"/>
              </a:lnSpc>
            </a:pPr>
            <a:r>
              <a:rPr lang="en-US" sz="3600" b="1" kern="0" spc="200" dirty="0" smtClean="0">
                <a:solidFill>
                  <a:srgbClr val="009BD9"/>
                </a:solidFill>
                <a:latin typeface="Roboto Bold" pitchFamily="34" charset="0"/>
                <a:ea typeface="Roboto Bold" pitchFamily="34" charset="-122"/>
                <a:cs typeface="Roboto Bold" pitchFamily="34" charset="-120"/>
              </a:rPr>
              <a:t>HOW DOES IT WORK?</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pic>
        <p:nvPicPr>
          <p:cNvPr id="2" name="Object 1" descr="preencoded.png"/>
          <p:cNvPicPr>
            <a:picLocks noChangeAspect="1"/>
          </p:cNvPicPr>
          <p:nvPr/>
        </p:nvPicPr>
        <p:blipFill>
          <a:blip r:embed="rId3"/>
          <a:srcRect/>
          <a:stretch/>
        </p:blipFill>
        <p:spPr>
          <a:xfrm>
            <a:off x="0" y="0"/>
            <a:ext cx="12192000" cy="6858000"/>
          </a:xfrm>
          <a:prstGeom prst="rect">
            <a:avLst/>
          </a:prstGeom>
        </p:spPr>
      </p:pic>
      <p:pic>
        <p:nvPicPr>
          <p:cNvPr id="3" name="Object 2" descr="preencoded.png"/>
          <p:cNvPicPr>
            <a:picLocks noChangeAspect="1"/>
          </p:cNvPicPr>
          <p:nvPr/>
        </p:nvPicPr>
        <p:blipFill>
          <a:blip r:embed="rId4">
            <a:extLst>
              <a:ext uri="{96DAC541-7B7A-43D3-8B79-37D633B846F1}">
                <asvg:svgBlip xmlns:asvg="http://schemas.microsoft.com/office/drawing/2016/SVG/main" xmlns="" r:embed="rId5"/>
              </a:ext>
            </a:extLst>
          </a:blip>
          <a:srcRect/>
          <a:stretch/>
        </p:blipFill>
        <p:spPr>
          <a:xfrm>
            <a:off x="3381375" y="2686050"/>
            <a:ext cx="685800" cy="685800"/>
          </a:xfrm>
          <a:prstGeom prst="rect">
            <a:avLst/>
          </a:prstGeom>
        </p:spPr>
      </p:pic>
      <p:pic>
        <p:nvPicPr>
          <p:cNvPr id="4" name="Object 3" descr="preencoded.png"/>
          <p:cNvPicPr>
            <a:picLocks noChangeAspect="1"/>
          </p:cNvPicPr>
          <p:nvPr/>
        </p:nvPicPr>
        <p:blipFill>
          <a:blip r:embed="rId6">
            <a:extLst>
              <a:ext uri="{96DAC541-7B7A-43D3-8B79-37D633B846F1}">
                <asvg:svgBlip xmlns:asvg="http://schemas.microsoft.com/office/drawing/2016/SVG/main" xmlns="" r:embed="rId7"/>
              </a:ext>
            </a:extLst>
          </a:blip>
          <a:srcRect/>
          <a:stretch/>
        </p:blipFill>
        <p:spPr>
          <a:xfrm>
            <a:off x="8258175" y="2686050"/>
            <a:ext cx="685800" cy="685800"/>
          </a:xfrm>
          <a:prstGeom prst="rect">
            <a:avLst/>
          </a:prstGeom>
        </p:spPr>
      </p:pic>
      <p:sp>
        <p:nvSpPr>
          <p:cNvPr id="5" name="Object4"/>
          <p:cNvSpPr/>
          <p:nvPr/>
        </p:nvSpPr>
        <p:spPr>
          <a:xfrm>
            <a:off x="11220450" y="6029325"/>
            <a:ext cx="295275" cy="200025"/>
          </a:xfrm>
          <a:prstGeom prst="rect">
            <a:avLst/>
          </a:prstGeom>
          <a:noFill/>
          <a:ln/>
        </p:spPr>
        <p:txBody>
          <a:bodyPr wrap="square" lIns="0" tIns="0" rIns="0" bIns="0" rtlCol="0" anchor="ctr">
            <a:spAutoFit/>
          </a:bodyPr>
          <a:lstStyle/>
          <a:p>
            <a:pPr algn="r">
              <a:lnSpc>
                <a:spcPts val="1600"/>
              </a:lnSpc>
            </a:pPr>
            <a:r>
              <a:rPr lang="en-US" sz="1400" dirty="0">
                <a:solidFill>
                  <a:srgbClr val="FFFFFF"/>
                </a:solidFill>
                <a:latin typeface="Roboto Regular" pitchFamily="34" charset="0"/>
                <a:ea typeface="Roboto Regular" pitchFamily="34" charset="-122"/>
                <a:cs typeface="Roboto Regular" pitchFamily="34" charset="-120"/>
              </a:rPr>
              <a:t>6</a:t>
            </a:r>
            <a:endParaRPr lang="en-US" sz="1400" dirty="0"/>
          </a:p>
        </p:txBody>
      </p:sp>
      <p:sp>
        <p:nvSpPr>
          <p:cNvPr id="6" name="Object5"/>
          <p:cNvSpPr/>
          <p:nvPr/>
        </p:nvSpPr>
        <p:spPr>
          <a:xfrm>
            <a:off x="7863841" y="514350"/>
            <a:ext cx="3718560" cy="1102866"/>
          </a:xfrm>
          <a:prstGeom prst="rect">
            <a:avLst/>
          </a:prstGeom>
          <a:noFill/>
          <a:ln/>
        </p:spPr>
        <p:txBody>
          <a:bodyPr wrap="square" lIns="0" tIns="0" rIns="0" bIns="0" rtlCol="0" anchor="t">
            <a:spAutoFit/>
          </a:bodyPr>
          <a:lstStyle/>
          <a:p>
            <a:pPr algn="r">
              <a:lnSpc>
                <a:spcPts val="4300"/>
              </a:lnSpc>
            </a:pPr>
            <a:r>
              <a:rPr lang="en-US" sz="3600" b="1" kern="0" spc="200" dirty="0" smtClean="0">
                <a:solidFill>
                  <a:srgbClr val="009BD9"/>
                </a:solidFill>
                <a:latin typeface="Roboto Bold" pitchFamily="34" charset="0"/>
                <a:ea typeface="Roboto Bold" pitchFamily="34" charset="-122"/>
                <a:cs typeface="Roboto Bold" pitchFamily="34" charset="-120"/>
              </a:rPr>
              <a:t>CALCULATION / PAYMENT</a:t>
            </a:r>
            <a:endParaRPr lang="en-US" sz="3600" dirty="0"/>
          </a:p>
        </p:txBody>
      </p:sp>
      <p:sp>
        <p:nvSpPr>
          <p:cNvPr id="7" name="Object6"/>
          <p:cNvSpPr/>
          <p:nvPr/>
        </p:nvSpPr>
        <p:spPr>
          <a:xfrm>
            <a:off x="3516290" y="1345015"/>
            <a:ext cx="5391150" cy="1038746"/>
          </a:xfrm>
          <a:prstGeom prst="rect">
            <a:avLst/>
          </a:prstGeom>
          <a:noFill/>
          <a:ln/>
        </p:spPr>
        <p:txBody>
          <a:bodyPr wrap="square" lIns="0" tIns="0" rIns="0" bIns="0" rtlCol="0" anchor="t">
            <a:spAutoFit/>
          </a:bodyPr>
          <a:lstStyle/>
          <a:p>
            <a:pPr algn="ctr">
              <a:lnSpc>
                <a:spcPts val="2700"/>
              </a:lnSpc>
            </a:pPr>
            <a:r>
              <a:rPr lang="en-US" sz="2300" kern="0" spc="200" dirty="0">
                <a:solidFill>
                  <a:srgbClr val="566F85"/>
                </a:solidFill>
                <a:latin typeface="Roboto Regular" pitchFamily="34" charset="0"/>
                <a:ea typeface="Roboto Regular" pitchFamily="34" charset="-122"/>
                <a:cs typeface="Roboto Regular" pitchFamily="34" charset="-120"/>
              </a:rPr>
              <a:t>100% </a:t>
            </a:r>
            <a:r>
              <a:rPr lang="en-US" sz="2300" kern="0" spc="200" dirty="0" smtClean="0">
                <a:solidFill>
                  <a:srgbClr val="566F85"/>
                </a:solidFill>
                <a:latin typeface="Roboto Regular" pitchFamily="34" charset="0"/>
                <a:ea typeface="Roboto Regular" pitchFamily="34" charset="-122"/>
                <a:cs typeface="Roboto Regular" pitchFamily="34" charset="-120"/>
              </a:rPr>
              <a:t>prepayment of the monthly cost of the services, subject to VAT (</a:t>
            </a:r>
            <a:r>
              <a:rPr lang="en-US" sz="2300" kern="0" spc="200" dirty="0">
                <a:solidFill>
                  <a:srgbClr val="566F85"/>
                </a:solidFill>
                <a:latin typeface="Roboto Regular" pitchFamily="34" charset="0"/>
                <a:ea typeface="Roboto Regular" pitchFamily="34" charset="-122"/>
                <a:cs typeface="Roboto Regular" pitchFamily="34" charset="-120"/>
              </a:rPr>
              <a:t>20%)</a:t>
            </a:r>
            <a:endParaRPr lang="en-US" sz="2300" dirty="0"/>
          </a:p>
        </p:txBody>
      </p:sp>
      <p:sp>
        <p:nvSpPr>
          <p:cNvPr id="8" name="Object7"/>
          <p:cNvSpPr/>
          <p:nvPr/>
        </p:nvSpPr>
        <p:spPr>
          <a:xfrm>
            <a:off x="5953125" y="2684748"/>
            <a:ext cx="571500" cy="269304"/>
          </a:xfrm>
          <a:prstGeom prst="rect">
            <a:avLst/>
          </a:prstGeom>
          <a:noFill/>
          <a:ln/>
        </p:spPr>
        <p:txBody>
          <a:bodyPr wrap="square" lIns="0" tIns="0" rIns="0" bIns="0" rtlCol="0" anchor="ctr">
            <a:spAutoFit/>
          </a:bodyPr>
          <a:lstStyle/>
          <a:p>
            <a:pPr algn="l">
              <a:lnSpc>
                <a:spcPts val="2100"/>
              </a:lnSpc>
            </a:pPr>
            <a:r>
              <a:rPr lang="en-US" sz="1800" dirty="0" smtClean="0">
                <a:solidFill>
                  <a:srgbClr val="009BD9"/>
                </a:solidFill>
                <a:latin typeface="Roboto Regular" pitchFamily="34" charset="0"/>
                <a:ea typeface="Roboto Regular" pitchFamily="34" charset="-122"/>
                <a:cs typeface="Roboto Regular" pitchFamily="34" charset="-120"/>
              </a:rPr>
              <a:t>or</a:t>
            </a:r>
            <a:endParaRPr lang="en-US" sz="1800" dirty="0"/>
          </a:p>
        </p:txBody>
      </p:sp>
      <p:sp>
        <p:nvSpPr>
          <p:cNvPr id="9" name="Object8"/>
          <p:cNvSpPr/>
          <p:nvPr/>
        </p:nvSpPr>
        <p:spPr>
          <a:xfrm>
            <a:off x="3230064" y="5235773"/>
            <a:ext cx="1855810" cy="307777"/>
          </a:xfrm>
          <a:prstGeom prst="rect">
            <a:avLst/>
          </a:prstGeom>
          <a:noFill/>
          <a:ln/>
        </p:spPr>
        <p:txBody>
          <a:bodyPr wrap="square" lIns="0" tIns="0" rIns="0" bIns="0" rtlCol="0" anchor="t">
            <a:spAutoFit/>
          </a:bodyPr>
          <a:lstStyle/>
          <a:p>
            <a:pPr algn="l">
              <a:lnSpc>
                <a:spcPts val="2400"/>
              </a:lnSpc>
            </a:pPr>
            <a:r>
              <a:rPr lang="en-US" sz="1800" dirty="0" smtClean="0">
                <a:solidFill>
                  <a:srgbClr val="566F85"/>
                </a:solidFill>
                <a:latin typeface="Roboto Regular" pitchFamily="34" charset="0"/>
                <a:ea typeface="Roboto Regular" pitchFamily="34" charset="-122"/>
                <a:cs typeface="Roboto Regular" pitchFamily="34" charset="-120"/>
              </a:rPr>
              <a:t>UAH 18 thousand</a:t>
            </a:r>
            <a:endParaRPr lang="en-US" sz="1800" dirty="0"/>
          </a:p>
        </p:txBody>
      </p:sp>
      <p:sp>
        <p:nvSpPr>
          <p:cNvPr id="10" name="Object9"/>
          <p:cNvSpPr/>
          <p:nvPr/>
        </p:nvSpPr>
        <p:spPr>
          <a:xfrm>
            <a:off x="7019925" y="5229225"/>
            <a:ext cx="2114550" cy="307777"/>
          </a:xfrm>
          <a:prstGeom prst="rect">
            <a:avLst/>
          </a:prstGeom>
          <a:noFill/>
          <a:ln/>
        </p:spPr>
        <p:txBody>
          <a:bodyPr wrap="square" lIns="0" tIns="0" rIns="0" bIns="0" rtlCol="0" anchor="t">
            <a:spAutoFit/>
          </a:bodyPr>
          <a:lstStyle/>
          <a:p>
            <a:pPr algn="l">
              <a:lnSpc>
                <a:spcPts val="2400"/>
              </a:lnSpc>
            </a:pPr>
            <a:r>
              <a:rPr lang="en-US" sz="1800" dirty="0" smtClean="0">
                <a:solidFill>
                  <a:srgbClr val="566F85"/>
                </a:solidFill>
                <a:latin typeface="Roboto Regular" pitchFamily="34" charset="0"/>
                <a:ea typeface="Roboto Regular" pitchFamily="34" charset="-122"/>
                <a:cs typeface="Roboto Regular" pitchFamily="34" charset="-120"/>
              </a:rPr>
              <a:t>UAH 120 thousand</a:t>
            </a:r>
            <a:endParaRPr lang="en-US" sz="1800" dirty="0"/>
          </a:p>
        </p:txBody>
      </p:sp>
      <p:sp>
        <p:nvSpPr>
          <p:cNvPr id="11" name="Object10"/>
          <p:cNvSpPr/>
          <p:nvPr/>
        </p:nvSpPr>
        <p:spPr>
          <a:xfrm>
            <a:off x="4543425" y="4143375"/>
            <a:ext cx="4933950" cy="307777"/>
          </a:xfrm>
          <a:prstGeom prst="rect">
            <a:avLst/>
          </a:prstGeom>
          <a:noFill/>
          <a:ln/>
        </p:spPr>
        <p:txBody>
          <a:bodyPr wrap="square" lIns="0" tIns="0" rIns="0" bIns="0" rtlCol="0" anchor="t">
            <a:spAutoFit/>
          </a:bodyPr>
          <a:lstStyle/>
          <a:p>
            <a:pPr algn="l">
              <a:lnSpc>
                <a:spcPts val="2400"/>
              </a:lnSpc>
            </a:pPr>
            <a:r>
              <a:rPr lang="en-US" sz="1800" dirty="0" smtClean="0">
                <a:solidFill>
                  <a:srgbClr val="4D5B75"/>
                </a:solidFill>
                <a:latin typeface="Roboto Regular" pitchFamily="34" charset="0"/>
                <a:ea typeface="Roboto Regular" pitchFamily="34" charset="-122"/>
                <a:cs typeface="Roboto Regular" pitchFamily="34" charset="-120"/>
              </a:rPr>
              <a:t>0.05</a:t>
            </a:r>
            <a:r>
              <a:rPr lang="en-US" sz="1800" dirty="0">
                <a:solidFill>
                  <a:srgbClr val="4D5B75"/>
                </a:solidFill>
                <a:latin typeface="Roboto Regular" pitchFamily="34" charset="0"/>
                <a:ea typeface="Roboto Regular" pitchFamily="34" charset="-122"/>
                <a:cs typeface="Roboto Regular" pitchFamily="34" charset="-120"/>
              </a:rPr>
              <a:t>% </a:t>
            </a:r>
            <a:r>
              <a:rPr lang="en-US" sz="1800" dirty="0" smtClean="0">
                <a:solidFill>
                  <a:srgbClr val="4D5B75"/>
                </a:solidFill>
                <a:latin typeface="Roboto Regular" pitchFamily="34" charset="0"/>
                <a:ea typeface="Roboto Regular" pitchFamily="34" charset="-122"/>
                <a:cs typeface="Roboto Regular" pitchFamily="34" charset="-120"/>
              </a:rPr>
              <a:t>of the collateral value (pledge agreement)</a:t>
            </a:r>
            <a:endParaRPr lang="en-US" sz="1800" dirty="0"/>
          </a:p>
        </p:txBody>
      </p:sp>
      <p:sp>
        <p:nvSpPr>
          <p:cNvPr id="12" name="Object11"/>
          <p:cNvSpPr/>
          <p:nvPr/>
        </p:nvSpPr>
        <p:spPr>
          <a:xfrm>
            <a:off x="3238500" y="5857875"/>
            <a:ext cx="5895975" cy="307777"/>
          </a:xfrm>
          <a:prstGeom prst="rect">
            <a:avLst/>
          </a:prstGeom>
          <a:noFill/>
          <a:ln/>
        </p:spPr>
        <p:txBody>
          <a:bodyPr wrap="square" lIns="0" tIns="0" rIns="0" bIns="0" rtlCol="0" anchor="t">
            <a:spAutoFit/>
          </a:bodyPr>
          <a:lstStyle/>
          <a:p>
            <a:pPr algn="l">
              <a:lnSpc>
                <a:spcPts val="2400"/>
              </a:lnSpc>
            </a:pPr>
            <a:r>
              <a:rPr lang="en-US" sz="1400" dirty="0" smtClean="0">
                <a:solidFill>
                  <a:srgbClr val="4D5B75"/>
                </a:solidFill>
                <a:latin typeface="Roboto Regular" pitchFamily="34" charset="0"/>
                <a:ea typeface="Roboto Regular" pitchFamily="34" charset="-122"/>
                <a:cs typeface="Roboto Regular" pitchFamily="34" charset="-120"/>
              </a:rPr>
              <a:t>* change of value to be notified not later than </a:t>
            </a:r>
            <a:r>
              <a:rPr lang="en-US" sz="1400" b="1" dirty="0">
                <a:solidFill>
                  <a:srgbClr val="009BD9"/>
                </a:solidFill>
                <a:latin typeface="Roboto Bold" pitchFamily="34" charset="0"/>
                <a:ea typeface="Roboto Bold" pitchFamily="34" charset="-122"/>
                <a:cs typeface="Roboto Bold" pitchFamily="34" charset="-120"/>
              </a:rPr>
              <a:t>31</a:t>
            </a:r>
            <a:r>
              <a:rPr lang="en-US" sz="1400" dirty="0">
                <a:solidFill>
                  <a:srgbClr val="4D5B75"/>
                </a:solidFill>
                <a:latin typeface="Roboto Regular" pitchFamily="34" charset="0"/>
                <a:ea typeface="Roboto Regular" pitchFamily="34" charset="-122"/>
                <a:cs typeface="Roboto Regular" pitchFamily="34" charset="-120"/>
              </a:rPr>
              <a:t> </a:t>
            </a:r>
            <a:r>
              <a:rPr lang="en-US" sz="1400" dirty="0" smtClean="0">
                <a:solidFill>
                  <a:srgbClr val="4D5B75"/>
                </a:solidFill>
                <a:latin typeface="Roboto Regular" pitchFamily="34" charset="0"/>
                <a:ea typeface="Roboto Regular" pitchFamily="34" charset="-122"/>
                <a:cs typeface="Roboto Regular" pitchFamily="34" charset="-120"/>
              </a:rPr>
              <a:t>calendar days in advance</a:t>
            </a:r>
            <a:endParaRPr lang="en-US" sz="1400" dirty="0"/>
          </a:p>
        </p:txBody>
      </p:sp>
      <p:sp>
        <p:nvSpPr>
          <p:cNvPr id="13" name="Object12"/>
          <p:cNvSpPr/>
          <p:nvPr/>
        </p:nvSpPr>
        <p:spPr>
          <a:xfrm>
            <a:off x="3457575" y="3456582"/>
            <a:ext cx="714375" cy="289951"/>
          </a:xfrm>
          <a:prstGeom prst="rect">
            <a:avLst/>
          </a:prstGeom>
          <a:noFill/>
          <a:ln/>
        </p:spPr>
        <p:txBody>
          <a:bodyPr wrap="square" lIns="0" tIns="0" rIns="0" bIns="0" rtlCol="0" anchor="t">
            <a:spAutoFit/>
          </a:bodyPr>
          <a:lstStyle/>
          <a:p>
            <a:pPr algn="l">
              <a:lnSpc>
                <a:spcPts val="2400"/>
              </a:lnSpc>
            </a:pPr>
            <a:r>
              <a:rPr lang="en-US" sz="1800" dirty="0" smtClean="0">
                <a:solidFill>
                  <a:srgbClr val="000000"/>
                </a:solidFill>
                <a:latin typeface="Roboto Regular" pitchFamily="34" charset="0"/>
                <a:ea typeface="Roboto Regular" pitchFamily="34" charset="-122"/>
                <a:cs typeface="Roboto Regular" pitchFamily="34" charset="-120"/>
              </a:rPr>
              <a:t>Bank</a:t>
            </a:r>
            <a:endParaRPr lang="en-US" sz="1800" dirty="0"/>
          </a:p>
        </p:txBody>
      </p:sp>
      <p:sp>
        <p:nvSpPr>
          <p:cNvPr id="14" name="Object13"/>
          <p:cNvSpPr/>
          <p:nvPr/>
        </p:nvSpPr>
        <p:spPr>
          <a:xfrm>
            <a:off x="8258175" y="3456582"/>
            <a:ext cx="885825" cy="289951"/>
          </a:xfrm>
          <a:prstGeom prst="rect">
            <a:avLst/>
          </a:prstGeom>
          <a:noFill/>
          <a:ln/>
        </p:spPr>
        <p:txBody>
          <a:bodyPr wrap="square" lIns="0" tIns="0" rIns="0" bIns="0" rtlCol="0" anchor="t">
            <a:spAutoFit/>
          </a:bodyPr>
          <a:lstStyle/>
          <a:p>
            <a:pPr algn="l">
              <a:lnSpc>
                <a:spcPts val="2400"/>
              </a:lnSpc>
            </a:pPr>
            <a:r>
              <a:rPr lang="en-US" sz="1800" dirty="0" smtClean="0">
                <a:solidFill>
                  <a:srgbClr val="000000"/>
                </a:solidFill>
                <a:latin typeface="Roboto Regular" pitchFamily="34" charset="0"/>
                <a:ea typeface="Roboto Regular" pitchFamily="34" charset="-122"/>
                <a:cs typeface="Roboto Regular" pitchFamily="34" charset="-120"/>
              </a:rPr>
              <a:t>Client</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FFFF"/>
        </a:solidFill>
        <a:effectLst/>
      </p:bgPr>
    </p:bg>
    <p:spTree>
      <p:nvGrpSpPr>
        <p:cNvPr id="1" name=""/>
        <p:cNvGrpSpPr/>
        <p:nvPr/>
      </p:nvGrpSpPr>
      <p:grpSpPr>
        <a:xfrm>
          <a:off x="0" y="0"/>
          <a:ext cx="0" cy="0"/>
          <a:chOff x="0" y="0"/>
          <a:chExt cx="0" cy="0"/>
        </a:xfrm>
      </p:grpSpPr>
      <p:pic>
        <p:nvPicPr>
          <p:cNvPr id="2" name="Object 1" descr="preencoded.png"/>
          <p:cNvPicPr>
            <a:picLocks noChangeAspect="1"/>
          </p:cNvPicPr>
          <p:nvPr/>
        </p:nvPicPr>
        <p:blipFill>
          <a:blip r:embed="rId3">
            <a:extLst>
              <a:ext uri="{96DAC541-7B7A-43D3-8B79-37D633B846F1}">
                <asvg:svgBlip xmlns:asvg="http://schemas.microsoft.com/office/drawing/2016/SVG/main" xmlns="" r:embed="rId4"/>
              </a:ext>
            </a:extLst>
          </a:blip>
          <a:srcRect/>
          <a:stretch/>
        </p:blipFill>
        <p:spPr>
          <a:xfrm>
            <a:off x="0" y="0"/>
            <a:ext cx="12211050" cy="6858000"/>
          </a:xfrm>
          <a:prstGeom prst="rect">
            <a:avLst/>
          </a:prstGeom>
        </p:spPr>
      </p:pic>
      <p:pic>
        <p:nvPicPr>
          <p:cNvPr id="3" name="Object 2" descr="preencoded.png"/>
          <p:cNvPicPr>
            <a:picLocks noChangeAspect="1"/>
          </p:cNvPicPr>
          <p:nvPr/>
        </p:nvPicPr>
        <p:blipFill>
          <a:blip r:embed="rId5">
            <a:extLst>
              <a:ext uri="{96DAC541-7B7A-43D3-8B79-37D633B846F1}">
                <asvg:svgBlip xmlns:asvg="http://schemas.microsoft.com/office/drawing/2016/SVG/main" xmlns="" r:embed="rId6"/>
              </a:ext>
            </a:extLst>
          </a:blip>
          <a:srcRect/>
          <a:stretch/>
        </p:blipFill>
        <p:spPr>
          <a:xfrm>
            <a:off x="1019175" y="1504950"/>
            <a:ext cx="10153650" cy="4400550"/>
          </a:xfrm>
          <a:prstGeom prst="rect">
            <a:avLst/>
          </a:prstGeom>
        </p:spPr>
      </p:pic>
      <p:sp>
        <p:nvSpPr>
          <p:cNvPr id="4" name="Object3"/>
          <p:cNvSpPr/>
          <p:nvPr/>
        </p:nvSpPr>
        <p:spPr>
          <a:xfrm>
            <a:off x="11220450" y="6029325"/>
            <a:ext cx="295275" cy="200025"/>
          </a:xfrm>
          <a:prstGeom prst="rect">
            <a:avLst/>
          </a:prstGeom>
          <a:noFill/>
          <a:ln/>
        </p:spPr>
        <p:txBody>
          <a:bodyPr wrap="square" lIns="0" tIns="0" rIns="0" bIns="0" rtlCol="0" anchor="ctr">
            <a:spAutoFit/>
          </a:bodyPr>
          <a:lstStyle/>
          <a:p>
            <a:pPr algn="r">
              <a:lnSpc>
                <a:spcPts val="1600"/>
              </a:lnSpc>
            </a:pPr>
            <a:r>
              <a:rPr lang="en-US" sz="1400" dirty="0">
                <a:solidFill>
                  <a:srgbClr val="FFFFFF"/>
                </a:solidFill>
                <a:latin typeface="Roboto Regular" pitchFamily="34" charset="0"/>
                <a:ea typeface="Roboto Regular" pitchFamily="34" charset="-122"/>
                <a:cs typeface="Roboto Regular" pitchFamily="34" charset="-120"/>
              </a:rPr>
              <a:t>7</a:t>
            </a:r>
            <a:endParaRPr lang="en-US" sz="1400" dirty="0"/>
          </a:p>
        </p:txBody>
      </p:sp>
      <p:sp>
        <p:nvSpPr>
          <p:cNvPr id="5" name="Object4"/>
          <p:cNvSpPr/>
          <p:nvPr/>
        </p:nvSpPr>
        <p:spPr>
          <a:xfrm>
            <a:off x="8010525" y="514350"/>
            <a:ext cx="3571875" cy="551433"/>
          </a:xfrm>
          <a:prstGeom prst="rect">
            <a:avLst/>
          </a:prstGeom>
          <a:noFill/>
          <a:ln/>
        </p:spPr>
        <p:txBody>
          <a:bodyPr wrap="square" lIns="0" tIns="0" rIns="0" bIns="0" rtlCol="0" anchor="t">
            <a:spAutoFit/>
          </a:bodyPr>
          <a:lstStyle/>
          <a:p>
            <a:pPr algn="r">
              <a:lnSpc>
                <a:spcPts val="4300"/>
              </a:lnSpc>
            </a:pPr>
            <a:r>
              <a:rPr lang="en-US" sz="3600" b="1" kern="0" spc="200" dirty="0" smtClean="0">
                <a:solidFill>
                  <a:srgbClr val="009BD9"/>
                </a:solidFill>
                <a:latin typeface="Roboto Bold" pitchFamily="34" charset="0"/>
                <a:ea typeface="Roboto Bold" pitchFamily="34" charset="-122"/>
                <a:cs typeface="Roboto Bold" pitchFamily="34" charset="-120"/>
              </a:rPr>
              <a:t>PROCEDURE</a:t>
            </a:r>
            <a:endParaRPr lang="en-US" sz="3600" dirty="0"/>
          </a:p>
        </p:txBody>
      </p:sp>
      <p:sp>
        <p:nvSpPr>
          <p:cNvPr id="6" name="Object5"/>
          <p:cNvSpPr/>
          <p:nvPr/>
        </p:nvSpPr>
        <p:spPr>
          <a:xfrm>
            <a:off x="5172075" y="1513173"/>
            <a:ext cx="2038350" cy="269304"/>
          </a:xfrm>
          <a:prstGeom prst="rect">
            <a:avLst/>
          </a:prstGeom>
          <a:noFill/>
          <a:ln/>
        </p:spPr>
        <p:txBody>
          <a:bodyPr wrap="square" lIns="0" tIns="0" rIns="0" bIns="0" rtlCol="0" anchor="ctr">
            <a:spAutoFit/>
          </a:bodyPr>
          <a:lstStyle/>
          <a:p>
            <a:pPr algn="l">
              <a:lnSpc>
                <a:spcPts val="2100"/>
              </a:lnSpc>
            </a:pPr>
            <a:r>
              <a:rPr lang="en-US" sz="1800" kern="0" spc="200" dirty="0" smtClean="0">
                <a:solidFill>
                  <a:srgbClr val="2C3844"/>
                </a:solidFill>
                <a:latin typeface="Roboto Regular" pitchFamily="34" charset="0"/>
                <a:ea typeface="Roboto Regular" pitchFamily="34" charset="-122"/>
                <a:cs typeface="Roboto Regular" pitchFamily="34" charset="-120"/>
              </a:rPr>
              <a:t>First month</a:t>
            </a:r>
            <a:endParaRPr lang="en-US" sz="1800" dirty="0"/>
          </a:p>
        </p:txBody>
      </p:sp>
      <p:sp>
        <p:nvSpPr>
          <p:cNvPr id="7" name="Object6"/>
          <p:cNvSpPr/>
          <p:nvPr/>
        </p:nvSpPr>
        <p:spPr>
          <a:xfrm>
            <a:off x="609600" y="3823172"/>
            <a:ext cx="2247900" cy="230832"/>
          </a:xfrm>
          <a:prstGeom prst="rect">
            <a:avLst/>
          </a:prstGeom>
          <a:noFill/>
          <a:ln/>
        </p:spPr>
        <p:txBody>
          <a:bodyPr wrap="square" lIns="0" tIns="0" rIns="0" bIns="0" rtlCol="0" anchor="ctr">
            <a:spAutoFit/>
          </a:bodyPr>
          <a:lstStyle/>
          <a:p>
            <a:pPr algn="just">
              <a:lnSpc>
                <a:spcPts val="1800"/>
              </a:lnSpc>
            </a:pPr>
            <a:r>
              <a:rPr lang="en-US" sz="1500" dirty="0">
                <a:solidFill>
                  <a:srgbClr val="405569"/>
                </a:solidFill>
                <a:latin typeface="Roboto Regular" pitchFamily="34" charset="0"/>
                <a:ea typeface="Roboto Regular" pitchFamily="34" charset="-122"/>
                <a:cs typeface="Roboto Regular" pitchFamily="34" charset="-120"/>
              </a:rPr>
              <a:t>1. </a:t>
            </a:r>
            <a:r>
              <a:rPr lang="en-US" sz="1500" dirty="0" smtClean="0">
                <a:solidFill>
                  <a:srgbClr val="405569"/>
                </a:solidFill>
                <a:latin typeface="Roboto Regular" pitchFamily="34" charset="0"/>
                <a:ea typeface="Roboto Regular" pitchFamily="34" charset="-122"/>
                <a:cs typeface="Roboto Regular" pitchFamily="34" charset="-120"/>
              </a:rPr>
              <a:t>Monitoring Agreement</a:t>
            </a:r>
            <a:endParaRPr lang="en-US" sz="1500" dirty="0"/>
          </a:p>
        </p:txBody>
      </p:sp>
      <p:sp>
        <p:nvSpPr>
          <p:cNvPr id="8" name="Object7"/>
          <p:cNvSpPr/>
          <p:nvPr/>
        </p:nvSpPr>
        <p:spPr>
          <a:xfrm>
            <a:off x="981075" y="4629150"/>
            <a:ext cx="1971675" cy="718145"/>
          </a:xfrm>
          <a:prstGeom prst="rect">
            <a:avLst/>
          </a:prstGeom>
          <a:noFill/>
          <a:ln/>
        </p:spPr>
        <p:txBody>
          <a:bodyPr wrap="square" lIns="0" tIns="0" rIns="0" bIns="0" rtlCol="0" anchor="t">
            <a:spAutoFit/>
          </a:bodyPr>
          <a:lstStyle/>
          <a:p>
            <a:pPr algn="ctr">
              <a:lnSpc>
                <a:spcPts val="1400"/>
              </a:lnSpc>
            </a:pPr>
            <a:r>
              <a:rPr lang="en-US" sz="1200" dirty="0" smtClean="0">
                <a:solidFill>
                  <a:srgbClr val="4B6176"/>
                </a:solidFill>
                <a:latin typeface="Roboto Regular" pitchFamily="34" charset="0"/>
                <a:ea typeface="Roboto Regular" pitchFamily="34" charset="-122"/>
                <a:cs typeface="Roboto Regular" pitchFamily="34" charset="-120"/>
              </a:rPr>
              <a:t>Execution of a tripartite monitoring agreement between the GSF Operator, the Bank and the Client</a:t>
            </a:r>
            <a:endParaRPr lang="en-US" sz="1200" dirty="0"/>
          </a:p>
        </p:txBody>
      </p:sp>
      <p:sp>
        <p:nvSpPr>
          <p:cNvPr id="9" name="Object8"/>
          <p:cNvSpPr/>
          <p:nvPr/>
        </p:nvSpPr>
        <p:spPr>
          <a:xfrm>
            <a:off x="2952750" y="4629150"/>
            <a:ext cx="1971675" cy="1256754"/>
          </a:xfrm>
          <a:prstGeom prst="rect">
            <a:avLst/>
          </a:prstGeom>
          <a:noFill/>
          <a:ln/>
        </p:spPr>
        <p:txBody>
          <a:bodyPr wrap="square" lIns="0" tIns="0" rIns="0" bIns="0" rtlCol="0" anchor="t">
            <a:spAutoFit/>
          </a:bodyPr>
          <a:lstStyle/>
          <a:p>
            <a:pPr algn="ctr">
              <a:lnSpc>
                <a:spcPts val="1400"/>
              </a:lnSpc>
            </a:pPr>
            <a:r>
              <a:rPr lang="en-US" sz="1200" dirty="0" smtClean="0">
                <a:solidFill>
                  <a:srgbClr val="4B6176"/>
                </a:solidFill>
                <a:latin typeface="Roboto Regular" pitchFamily="34" charset="0"/>
                <a:ea typeface="Roboto Regular" pitchFamily="34" charset="-122"/>
                <a:cs typeface="Roboto Regular" pitchFamily="34" charset="-120"/>
              </a:rPr>
              <a:t>The GSF Operator, within </a:t>
            </a:r>
            <a:r>
              <a:rPr lang="en-US" sz="1200" b="1" dirty="0" smtClean="0">
                <a:solidFill>
                  <a:srgbClr val="4B6176"/>
                </a:solidFill>
                <a:latin typeface="Roboto Regular" pitchFamily="34" charset="0"/>
                <a:ea typeface="Roboto Regular" pitchFamily="34" charset="-122"/>
                <a:cs typeface="Roboto Regular" pitchFamily="34" charset="-120"/>
              </a:rPr>
              <a:t>2</a:t>
            </a:r>
            <a:r>
              <a:rPr lang="en-US" sz="1200" dirty="0" smtClean="0">
                <a:solidFill>
                  <a:srgbClr val="4B6176"/>
                </a:solidFill>
                <a:latin typeface="Roboto Regular" pitchFamily="34" charset="0"/>
                <a:ea typeface="Roboto Regular" pitchFamily="34" charset="-122"/>
                <a:cs typeface="Roboto Regular" pitchFamily="34" charset="-120"/>
              </a:rPr>
              <a:t> business days, issues an invoice for the payment of the service and sends the same to the Bank/Client. Original, for the Client, a copy, for the Bank.</a:t>
            </a:r>
            <a:endParaRPr lang="en-US" sz="1200" dirty="0"/>
          </a:p>
        </p:txBody>
      </p:sp>
      <p:sp>
        <p:nvSpPr>
          <p:cNvPr id="10" name="Object9"/>
          <p:cNvSpPr/>
          <p:nvPr/>
        </p:nvSpPr>
        <p:spPr>
          <a:xfrm>
            <a:off x="4857750" y="4619625"/>
            <a:ext cx="1971675" cy="1077218"/>
          </a:xfrm>
          <a:prstGeom prst="rect">
            <a:avLst/>
          </a:prstGeom>
          <a:noFill/>
          <a:ln/>
        </p:spPr>
        <p:txBody>
          <a:bodyPr wrap="square" lIns="0" tIns="0" rIns="0" bIns="0" rtlCol="0" anchor="t">
            <a:spAutoFit/>
          </a:bodyPr>
          <a:lstStyle/>
          <a:p>
            <a:pPr algn="ctr">
              <a:lnSpc>
                <a:spcPts val="1400"/>
              </a:lnSpc>
            </a:pPr>
            <a:r>
              <a:rPr lang="en-US" sz="1200" dirty="0" smtClean="0">
                <a:solidFill>
                  <a:srgbClr val="4B6176"/>
                </a:solidFill>
                <a:latin typeface="Roboto Regular" pitchFamily="34" charset="0"/>
                <a:ea typeface="Roboto Regular" pitchFamily="34" charset="-122"/>
                <a:cs typeface="Roboto Regular" pitchFamily="34" charset="-120"/>
              </a:rPr>
              <a:t>The Client/Bank pays the invoice within </a:t>
            </a:r>
            <a:r>
              <a:rPr lang="en-US" sz="1200" b="1" dirty="0" smtClean="0">
                <a:solidFill>
                  <a:srgbClr val="4B6176"/>
                </a:solidFill>
                <a:latin typeface="Roboto Regular" pitchFamily="34" charset="0"/>
                <a:ea typeface="Roboto Regular" pitchFamily="34" charset="-122"/>
                <a:cs typeface="Roboto Regular" pitchFamily="34" charset="-120"/>
              </a:rPr>
              <a:t>2</a:t>
            </a:r>
            <a:r>
              <a:rPr lang="en-US" sz="1200" dirty="0" smtClean="0">
                <a:solidFill>
                  <a:srgbClr val="4B6176"/>
                </a:solidFill>
                <a:latin typeface="Roboto Regular" pitchFamily="34" charset="0"/>
                <a:ea typeface="Roboto Regular" pitchFamily="34" charset="-122"/>
                <a:cs typeface="Roboto Regular" pitchFamily="34" charset="-120"/>
              </a:rPr>
              <a:t> business days.</a:t>
            </a:r>
            <a:r>
              <a:rPr lang="en-US" sz="1200" dirty="0">
                <a:solidFill>
                  <a:srgbClr val="4B6176"/>
                </a:solidFill>
                <a:latin typeface="Roboto Regular" pitchFamily="34" charset="0"/>
                <a:ea typeface="Roboto Regular" pitchFamily="34" charset="-122"/>
                <a:cs typeface="Roboto Regular" pitchFamily="34" charset="-120"/>
              </a:rPr>
              <a:t>
* </a:t>
            </a:r>
            <a:r>
              <a:rPr lang="en-US" sz="1200" dirty="0" smtClean="0">
                <a:solidFill>
                  <a:srgbClr val="4B6176"/>
                </a:solidFill>
                <a:latin typeface="Roboto Regular" pitchFamily="34" charset="0"/>
                <a:ea typeface="Roboto Regular" pitchFamily="34" charset="-122"/>
                <a:cs typeface="Roboto Regular" pitchFamily="34" charset="-120"/>
              </a:rPr>
              <a:t>If the Client fails to pay the invoice the Bank is granted the right to pay (</a:t>
            </a:r>
            <a:r>
              <a:rPr lang="en-US" sz="1200" b="1" dirty="0">
                <a:solidFill>
                  <a:srgbClr val="4B6176"/>
                </a:solidFill>
                <a:latin typeface="Roboto Bold" pitchFamily="34" charset="0"/>
                <a:ea typeface="Roboto Bold" pitchFamily="34" charset="-122"/>
                <a:cs typeface="Roboto Bold" pitchFamily="34" charset="-120"/>
              </a:rPr>
              <a:t>4</a:t>
            </a:r>
            <a:r>
              <a:rPr lang="en-US" sz="1200" dirty="0">
                <a:solidFill>
                  <a:srgbClr val="4B6176"/>
                </a:solidFill>
                <a:latin typeface="Roboto Regular" pitchFamily="34" charset="0"/>
                <a:ea typeface="Roboto Regular" pitchFamily="34" charset="-122"/>
                <a:cs typeface="Roboto Regular" pitchFamily="34" charset="-120"/>
              </a:rPr>
              <a:t> </a:t>
            </a:r>
            <a:r>
              <a:rPr lang="en-US" sz="1200" dirty="0" smtClean="0">
                <a:solidFill>
                  <a:srgbClr val="4B6176"/>
                </a:solidFill>
                <a:latin typeface="Roboto Regular" pitchFamily="34" charset="0"/>
                <a:ea typeface="Roboto Regular" pitchFamily="34" charset="-122"/>
                <a:cs typeface="Roboto Regular" pitchFamily="34" charset="-120"/>
              </a:rPr>
              <a:t>days)</a:t>
            </a:r>
            <a:endParaRPr lang="en-US" sz="1200" dirty="0"/>
          </a:p>
        </p:txBody>
      </p:sp>
      <p:sp>
        <p:nvSpPr>
          <p:cNvPr id="11" name="Object10"/>
          <p:cNvSpPr/>
          <p:nvPr/>
        </p:nvSpPr>
        <p:spPr>
          <a:xfrm>
            <a:off x="6896100" y="4629150"/>
            <a:ext cx="1971675" cy="359073"/>
          </a:xfrm>
          <a:prstGeom prst="rect">
            <a:avLst/>
          </a:prstGeom>
          <a:noFill/>
          <a:ln/>
        </p:spPr>
        <p:txBody>
          <a:bodyPr wrap="square" lIns="0" tIns="0" rIns="0" bIns="0" rtlCol="0" anchor="t">
            <a:spAutoFit/>
          </a:bodyPr>
          <a:lstStyle/>
          <a:p>
            <a:pPr algn="ctr">
              <a:lnSpc>
                <a:spcPts val="1400"/>
              </a:lnSpc>
            </a:pPr>
            <a:r>
              <a:rPr lang="en-US" sz="1200" dirty="0" smtClean="0">
                <a:solidFill>
                  <a:srgbClr val="4B6176"/>
                </a:solidFill>
                <a:latin typeface="Roboto Regular" pitchFamily="34" charset="0"/>
                <a:ea typeface="Roboto Regular" pitchFamily="34" charset="-122"/>
                <a:cs typeface="Roboto Regular" pitchFamily="34" charset="-120"/>
              </a:rPr>
              <a:t>Monitoring of the pledged gas on the I-Platform</a:t>
            </a:r>
            <a:endParaRPr lang="en-US" sz="1200" dirty="0"/>
          </a:p>
        </p:txBody>
      </p:sp>
      <p:sp>
        <p:nvSpPr>
          <p:cNvPr id="12" name="Object11"/>
          <p:cNvSpPr/>
          <p:nvPr/>
        </p:nvSpPr>
        <p:spPr>
          <a:xfrm>
            <a:off x="8953500" y="4629150"/>
            <a:ext cx="1971675" cy="718145"/>
          </a:xfrm>
          <a:prstGeom prst="rect">
            <a:avLst/>
          </a:prstGeom>
          <a:noFill/>
          <a:ln/>
        </p:spPr>
        <p:txBody>
          <a:bodyPr wrap="square" lIns="0" tIns="0" rIns="0" bIns="0" rtlCol="0" anchor="t">
            <a:spAutoFit/>
          </a:bodyPr>
          <a:lstStyle/>
          <a:p>
            <a:pPr algn="ctr">
              <a:lnSpc>
                <a:spcPts val="1400"/>
              </a:lnSpc>
            </a:pPr>
            <a:r>
              <a:rPr lang="en-US" sz="1200" dirty="0" smtClean="0">
                <a:solidFill>
                  <a:srgbClr val="4B6176"/>
                </a:solidFill>
                <a:latin typeface="Roboto Regular" pitchFamily="34" charset="0"/>
                <a:ea typeface="Roboto Regular" pitchFamily="34" charset="-122"/>
                <a:cs typeface="Roboto Regular" pitchFamily="34" charset="-120"/>
              </a:rPr>
              <a:t>The GSF Operator issues and sends a bilateral Service Delivery Certificate for signing</a:t>
            </a:r>
            <a:endParaRPr lang="en-US" sz="1200" dirty="0"/>
          </a:p>
        </p:txBody>
      </p:sp>
      <p:sp>
        <p:nvSpPr>
          <p:cNvPr id="13" name="Object12"/>
          <p:cNvSpPr/>
          <p:nvPr/>
        </p:nvSpPr>
        <p:spPr>
          <a:xfrm>
            <a:off x="3267075" y="3823172"/>
            <a:ext cx="1114425" cy="230832"/>
          </a:xfrm>
          <a:prstGeom prst="rect">
            <a:avLst/>
          </a:prstGeom>
          <a:noFill/>
          <a:ln/>
        </p:spPr>
        <p:txBody>
          <a:bodyPr wrap="square" lIns="0" tIns="0" rIns="0" bIns="0" rtlCol="0" anchor="ctr">
            <a:spAutoFit/>
          </a:bodyPr>
          <a:lstStyle/>
          <a:p>
            <a:pPr algn="r">
              <a:lnSpc>
                <a:spcPts val="1800"/>
              </a:lnSpc>
            </a:pPr>
            <a:r>
              <a:rPr lang="en-US" sz="1500" dirty="0">
                <a:solidFill>
                  <a:srgbClr val="405569"/>
                </a:solidFill>
                <a:latin typeface="Roboto Regular" pitchFamily="34" charset="0"/>
                <a:ea typeface="Roboto Regular" pitchFamily="34" charset="-122"/>
                <a:cs typeface="Roboto Regular" pitchFamily="34" charset="-120"/>
              </a:rPr>
              <a:t>2. </a:t>
            </a:r>
            <a:r>
              <a:rPr lang="en-US" sz="1500" dirty="0" smtClean="0">
                <a:solidFill>
                  <a:srgbClr val="405569"/>
                </a:solidFill>
                <a:latin typeface="Roboto Regular" pitchFamily="34" charset="0"/>
                <a:ea typeface="Roboto Regular" pitchFamily="34" charset="-122"/>
                <a:cs typeface="Roboto Regular" pitchFamily="34" charset="-120"/>
              </a:rPr>
              <a:t>Invoice</a:t>
            </a:r>
            <a:endParaRPr lang="en-US" sz="1500" dirty="0"/>
          </a:p>
        </p:txBody>
      </p:sp>
      <p:sp>
        <p:nvSpPr>
          <p:cNvPr id="14" name="Object13"/>
          <p:cNvSpPr/>
          <p:nvPr/>
        </p:nvSpPr>
        <p:spPr>
          <a:xfrm>
            <a:off x="5324475" y="3851747"/>
            <a:ext cx="1028700" cy="230832"/>
          </a:xfrm>
          <a:prstGeom prst="rect">
            <a:avLst/>
          </a:prstGeom>
          <a:noFill/>
          <a:ln/>
        </p:spPr>
        <p:txBody>
          <a:bodyPr wrap="square" lIns="0" tIns="0" rIns="0" bIns="0" rtlCol="0" anchor="ctr">
            <a:spAutoFit/>
          </a:bodyPr>
          <a:lstStyle/>
          <a:p>
            <a:pPr algn="ctr">
              <a:lnSpc>
                <a:spcPts val="1800"/>
              </a:lnSpc>
            </a:pPr>
            <a:r>
              <a:rPr lang="en-US" sz="1500" dirty="0">
                <a:solidFill>
                  <a:srgbClr val="405569"/>
                </a:solidFill>
                <a:latin typeface="Roboto Regular" pitchFamily="34" charset="0"/>
                <a:ea typeface="Roboto Regular" pitchFamily="34" charset="-122"/>
                <a:cs typeface="Roboto Regular" pitchFamily="34" charset="-120"/>
              </a:rPr>
              <a:t>3. </a:t>
            </a:r>
            <a:r>
              <a:rPr lang="en-US" sz="1500" dirty="0" smtClean="0">
                <a:solidFill>
                  <a:srgbClr val="405569"/>
                </a:solidFill>
                <a:latin typeface="Roboto Regular" pitchFamily="34" charset="0"/>
                <a:ea typeface="Roboto Regular" pitchFamily="34" charset="-122"/>
                <a:cs typeface="Roboto Regular" pitchFamily="34" charset="-120"/>
              </a:rPr>
              <a:t>Payment</a:t>
            </a:r>
            <a:endParaRPr lang="en-US" sz="1500" dirty="0"/>
          </a:p>
        </p:txBody>
      </p:sp>
      <p:sp>
        <p:nvSpPr>
          <p:cNvPr id="15" name="Object14"/>
          <p:cNvSpPr/>
          <p:nvPr/>
        </p:nvSpPr>
        <p:spPr>
          <a:xfrm>
            <a:off x="6886575" y="3707756"/>
            <a:ext cx="1905000" cy="461665"/>
          </a:xfrm>
          <a:prstGeom prst="rect">
            <a:avLst/>
          </a:prstGeom>
          <a:noFill/>
          <a:ln/>
        </p:spPr>
        <p:txBody>
          <a:bodyPr wrap="square" lIns="0" tIns="0" rIns="0" bIns="0" rtlCol="0" anchor="ctr">
            <a:spAutoFit/>
          </a:bodyPr>
          <a:lstStyle/>
          <a:p>
            <a:pPr algn="ctr">
              <a:lnSpc>
                <a:spcPts val="1800"/>
              </a:lnSpc>
            </a:pPr>
            <a:r>
              <a:rPr lang="en-US" sz="1500" dirty="0">
                <a:solidFill>
                  <a:srgbClr val="405569"/>
                </a:solidFill>
                <a:latin typeface="Roboto Regular" pitchFamily="34" charset="0"/>
                <a:ea typeface="Roboto Regular" pitchFamily="34" charset="-122"/>
                <a:cs typeface="Roboto Regular" pitchFamily="34" charset="-120"/>
              </a:rPr>
              <a:t>4. </a:t>
            </a:r>
            <a:r>
              <a:rPr lang="en-US" sz="1500" dirty="0" smtClean="0">
                <a:solidFill>
                  <a:srgbClr val="405569"/>
                </a:solidFill>
                <a:latin typeface="Roboto Regular" pitchFamily="34" charset="0"/>
                <a:ea typeface="Roboto Regular" pitchFamily="34" charset="-122"/>
                <a:cs typeface="Roboto Regular" pitchFamily="34" charset="-120"/>
              </a:rPr>
              <a:t>Provision of the service</a:t>
            </a:r>
            <a:endParaRPr lang="en-US" sz="1500" dirty="0"/>
          </a:p>
        </p:txBody>
      </p:sp>
      <p:sp>
        <p:nvSpPr>
          <p:cNvPr id="16" name="Object15"/>
          <p:cNvSpPr/>
          <p:nvPr/>
        </p:nvSpPr>
        <p:spPr>
          <a:xfrm>
            <a:off x="8763000" y="3707756"/>
            <a:ext cx="2495550" cy="461665"/>
          </a:xfrm>
          <a:prstGeom prst="rect">
            <a:avLst/>
          </a:prstGeom>
          <a:noFill/>
          <a:ln/>
        </p:spPr>
        <p:txBody>
          <a:bodyPr wrap="square" lIns="0" tIns="0" rIns="0" bIns="0" rtlCol="0" anchor="ctr">
            <a:spAutoFit/>
          </a:bodyPr>
          <a:lstStyle/>
          <a:p>
            <a:pPr algn="ctr">
              <a:lnSpc>
                <a:spcPts val="1800"/>
              </a:lnSpc>
            </a:pPr>
            <a:r>
              <a:rPr lang="en-US" sz="1500" dirty="0">
                <a:solidFill>
                  <a:srgbClr val="405569"/>
                </a:solidFill>
                <a:latin typeface="Roboto Regular" pitchFamily="34" charset="0"/>
                <a:ea typeface="Roboto Regular" pitchFamily="34" charset="-122"/>
                <a:cs typeface="Roboto Regular" pitchFamily="34" charset="-120"/>
              </a:rPr>
              <a:t>5. </a:t>
            </a:r>
            <a:r>
              <a:rPr lang="en-US" sz="1500" dirty="0" smtClean="0">
                <a:solidFill>
                  <a:srgbClr val="405569"/>
                </a:solidFill>
                <a:latin typeface="Roboto Regular" pitchFamily="34" charset="0"/>
                <a:ea typeface="Roboto Regular" pitchFamily="34" charset="-122"/>
                <a:cs typeface="Roboto Regular" pitchFamily="34" charset="-120"/>
              </a:rPr>
              <a:t>Service Delivery Certificate</a:t>
            </a:r>
            <a:endParaRPr lang="en-US" sz="1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FFFFFF"/>
        </a:solidFill>
        <a:effectLst/>
      </p:bgPr>
    </p:bg>
    <p:spTree>
      <p:nvGrpSpPr>
        <p:cNvPr id="1" name=""/>
        <p:cNvGrpSpPr/>
        <p:nvPr/>
      </p:nvGrpSpPr>
      <p:grpSpPr>
        <a:xfrm>
          <a:off x="0" y="0"/>
          <a:ext cx="0" cy="0"/>
          <a:chOff x="0" y="0"/>
          <a:chExt cx="0" cy="0"/>
        </a:xfrm>
      </p:grpSpPr>
      <p:pic>
        <p:nvPicPr>
          <p:cNvPr id="2" name="Object 1" descr="preencoded.png"/>
          <p:cNvPicPr>
            <a:picLocks noChangeAspect="1"/>
          </p:cNvPicPr>
          <p:nvPr/>
        </p:nvPicPr>
        <p:blipFill>
          <a:blip r:embed="rId3">
            <a:extLst>
              <a:ext uri="{96DAC541-7B7A-43D3-8B79-37D633B846F1}">
                <asvg:svgBlip xmlns:asvg="http://schemas.microsoft.com/office/drawing/2016/SVG/main" xmlns="" r:embed="rId4"/>
              </a:ext>
            </a:extLst>
          </a:blip>
          <a:srcRect/>
          <a:stretch/>
        </p:blipFill>
        <p:spPr>
          <a:xfrm>
            <a:off x="0" y="0"/>
            <a:ext cx="12192000" cy="6858000"/>
          </a:xfrm>
          <a:prstGeom prst="rect">
            <a:avLst/>
          </a:prstGeom>
        </p:spPr>
      </p:pic>
      <p:sp>
        <p:nvSpPr>
          <p:cNvPr id="3" name="Object2"/>
          <p:cNvSpPr/>
          <p:nvPr/>
        </p:nvSpPr>
        <p:spPr>
          <a:xfrm>
            <a:off x="11220450" y="6029325"/>
            <a:ext cx="295275" cy="200025"/>
          </a:xfrm>
          <a:prstGeom prst="rect">
            <a:avLst/>
          </a:prstGeom>
          <a:noFill/>
          <a:ln/>
        </p:spPr>
        <p:txBody>
          <a:bodyPr wrap="square" lIns="0" tIns="0" rIns="0" bIns="0" rtlCol="0" anchor="ctr">
            <a:spAutoFit/>
          </a:bodyPr>
          <a:lstStyle/>
          <a:p>
            <a:pPr algn="r">
              <a:lnSpc>
                <a:spcPts val="1600"/>
              </a:lnSpc>
            </a:pPr>
            <a:r>
              <a:rPr lang="en-US" sz="1400" dirty="0">
                <a:solidFill>
                  <a:srgbClr val="FFFFFF"/>
                </a:solidFill>
                <a:latin typeface="Roboto Regular" pitchFamily="34" charset="0"/>
                <a:ea typeface="Roboto Regular" pitchFamily="34" charset="-122"/>
                <a:cs typeface="Roboto Regular" pitchFamily="34" charset="-120"/>
              </a:rPr>
              <a:t>8</a:t>
            </a:r>
            <a:endParaRPr lang="en-US" sz="1400" dirty="0"/>
          </a:p>
        </p:txBody>
      </p:sp>
      <p:sp>
        <p:nvSpPr>
          <p:cNvPr id="4" name="Object3"/>
          <p:cNvSpPr/>
          <p:nvPr/>
        </p:nvSpPr>
        <p:spPr>
          <a:xfrm>
            <a:off x="8010525" y="514350"/>
            <a:ext cx="3571875" cy="551433"/>
          </a:xfrm>
          <a:prstGeom prst="rect">
            <a:avLst/>
          </a:prstGeom>
          <a:noFill/>
          <a:ln/>
        </p:spPr>
        <p:txBody>
          <a:bodyPr wrap="square" lIns="0" tIns="0" rIns="0" bIns="0" rtlCol="0" anchor="t">
            <a:spAutoFit/>
          </a:bodyPr>
          <a:lstStyle/>
          <a:p>
            <a:pPr algn="r">
              <a:lnSpc>
                <a:spcPts val="4300"/>
              </a:lnSpc>
            </a:pPr>
            <a:r>
              <a:rPr lang="en-US" sz="3600" b="1" kern="0" spc="200" dirty="0" smtClean="0">
                <a:solidFill>
                  <a:srgbClr val="009BD9"/>
                </a:solidFill>
                <a:latin typeface="Roboto Bold" pitchFamily="34" charset="0"/>
                <a:ea typeface="Roboto Bold" pitchFamily="34" charset="-122"/>
                <a:cs typeface="Roboto Bold" pitchFamily="34" charset="-120"/>
              </a:rPr>
              <a:t>PROCEDURE</a:t>
            </a:r>
            <a:endParaRPr lang="en-US" sz="3600" dirty="0"/>
          </a:p>
        </p:txBody>
      </p:sp>
      <p:sp>
        <p:nvSpPr>
          <p:cNvPr id="5" name="Object4"/>
          <p:cNvSpPr/>
          <p:nvPr/>
        </p:nvSpPr>
        <p:spPr>
          <a:xfrm>
            <a:off x="3771900" y="1304925"/>
            <a:ext cx="4333875" cy="461665"/>
          </a:xfrm>
          <a:prstGeom prst="rect">
            <a:avLst/>
          </a:prstGeom>
          <a:noFill/>
          <a:ln/>
        </p:spPr>
        <p:txBody>
          <a:bodyPr wrap="square" lIns="0" tIns="0" rIns="0" bIns="0" rtlCol="0" anchor="t">
            <a:spAutoFit/>
          </a:bodyPr>
          <a:lstStyle/>
          <a:p>
            <a:pPr algn="ctr">
              <a:lnSpc>
                <a:spcPts val="1800"/>
              </a:lnSpc>
              <a:spcBef>
                <a:spcPts val="250"/>
              </a:spcBef>
              <a:spcAft>
                <a:spcPts val="250"/>
              </a:spcAft>
            </a:pPr>
            <a:r>
              <a:rPr lang="en-US" sz="1500" kern="0" spc="100" dirty="0" smtClean="0">
                <a:solidFill>
                  <a:srgbClr val="566F85"/>
                </a:solidFill>
                <a:latin typeface="Roboto Regular" pitchFamily="34" charset="0"/>
                <a:ea typeface="Roboto Regular" pitchFamily="34" charset="-122"/>
                <a:cs typeface="Roboto Regular" pitchFamily="34" charset="-120"/>
              </a:rPr>
              <a:t>Continuation, where the service is provided for longer than 1 month</a:t>
            </a:r>
            <a:endParaRPr lang="en-US" sz="1500" dirty="0"/>
          </a:p>
        </p:txBody>
      </p:sp>
      <p:sp>
        <p:nvSpPr>
          <p:cNvPr id="6" name="Object5"/>
          <p:cNvSpPr/>
          <p:nvPr/>
        </p:nvSpPr>
        <p:spPr>
          <a:xfrm>
            <a:off x="2266950" y="3937472"/>
            <a:ext cx="1114425" cy="230832"/>
          </a:xfrm>
          <a:prstGeom prst="rect">
            <a:avLst/>
          </a:prstGeom>
          <a:noFill/>
          <a:ln/>
        </p:spPr>
        <p:txBody>
          <a:bodyPr wrap="square" lIns="0" tIns="0" rIns="0" bIns="0" rtlCol="0" anchor="ctr">
            <a:spAutoFit/>
          </a:bodyPr>
          <a:lstStyle/>
          <a:p>
            <a:pPr algn="ctr">
              <a:lnSpc>
                <a:spcPts val="1800"/>
              </a:lnSpc>
            </a:pPr>
            <a:r>
              <a:rPr lang="en-US" sz="1500" dirty="0">
                <a:solidFill>
                  <a:srgbClr val="405569"/>
                </a:solidFill>
                <a:latin typeface="Roboto Regular" pitchFamily="34" charset="0"/>
                <a:ea typeface="Roboto Regular" pitchFamily="34" charset="-122"/>
                <a:cs typeface="Roboto Regular" pitchFamily="34" charset="-120"/>
              </a:rPr>
              <a:t>1. </a:t>
            </a:r>
            <a:r>
              <a:rPr lang="en-US" sz="1500" dirty="0" smtClean="0">
                <a:solidFill>
                  <a:srgbClr val="405569"/>
                </a:solidFill>
                <a:latin typeface="Roboto Regular" pitchFamily="34" charset="0"/>
                <a:ea typeface="Roboto Regular" pitchFamily="34" charset="-122"/>
                <a:cs typeface="Roboto Regular" pitchFamily="34" charset="-120"/>
              </a:rPr>
              <a:t>Invoice</a:t>
            </a:r>
            <a:endParaRPr lang="en-US" sz="1500" dirty="0"/>
          </a:p>
        </p:txBody>
      </p:sp>
      <p:sp>
        <p:nvSpPr>
          <p:cNvPr id="7" name="Object6"/>
          <p:cNvSpPr/>
          <p:nvPr/>
        </p:nvSpPr>
        <p:spPr>
          <a:xfrm>
            <a:off x="1857375" y="4743450"/>
            <a:ext cx="1971675" cy="1436291"/>
          </a:xfrm>
          <a:prstGeom prst="rect">
            <a:avLst/>
          </a:prstGeom>
          <a:noFill/>
          <a:ln/>
        </p:spPr>
        <p:txBody>
          <a:bodyPr wrap="square" lIns="0" tIns="0" rIns="0" bIns="0" rtlCol="0" anchor="t">
            <a:spAutoFit/>
          </a:bodyPr>
          <a:lstStyle/>
          <a:p>
            <a:pPr algn="ctr">
              <a:lnSpc>
                <a:spcPts val="1400"/>
              </a:lnSpc>
            </a:pPr>
            <a:r>
              <a:rPr lang="en-US" sz="1200" dirty="0" smtClean="0">
                <a:solidFill>
                  <a:srgbClr val="4B6176"/>
                </a:solidFill>
                <a:latin typeface="Roboto Regular" pitchFamily="34" charset="0"/>
                <a:ea typeface="Roboto Regular" pitchFamily="34" charset="-122"/>
                <a:cs typeface="Roboto Regular" pitchFamily="34" charset="-120"/>
              </a:rPr>
              <a:t>The GSF Operator, before the </a:t>
            </a:r>
            <a:r>
              <a:rPr lang="en-US" sz="1200" b="1" dirty="0" smtClean="0">
                <a:solidFill>
                  <a:srgbClr val="4B6176"/>
                </a:solidFill>
                <a:latin typeface="Roboto Regular" pitchFamily="34" charset="0"/>
                <a:ea typeface="Roboto Regular" pitchFamily="34" charset="-122"/>
                <a:cs typeface="Roboto Regular" pitchFamily="34" charset="-120"/>
              </a:rPr>
              <a:t>20</a:t>
            </a:r>
            <a:r>
              <a:rPr lang="en-US" sz="1200" b="1" baseline="30000" dirty="0" smtClean="0">
                <a:solidFill>
                  <a:srgbClr val="4B6176"/>
                </a:solidFill>
                <a:latin typeface="Roboto Regular" pitchFamily="34" charset="0"/>
                <a:ea typeface="Roboto Regular" pitchFamily="34" charset="-122"/>
                <a:cs typeface="Roboto Regular" pitchFamily="34" charset="-120"/>
              </a:rPr>
              <a:t>th</a:t>
            </a:r>
            <a:r>
              <a:rPr lang="en-US" sz="1200" dirty="0" smtClean="0">
                <a:solidFill>
                  <a:srgbClr val="4B6176"/>
                </a:solidFill>
                <a:latin typeface="Roboto Regular" pitchFamily="34" charset="0"/>
                <a:ea typeface="Roboto Regular" pitchFamily="34" charset="-122"/>
                <a:cs typeface="Roboto Regular" pitchFamily="34" charset="-120"/>
              </a:rPr>
              <a:t> day of the month preceding the month in which the service is provided issues an invoice for the payment of the service and sends the same to the Bank or the Client</a:t>
            </a:r>
            <a:endParaRPr lang="en-US" sz="1200" dirty="0"/>
          </a:p>
        </p:txBody>
      </p:sp>
      <p:sp>
        <p:nvSpPr>
          <p:cNvPr id="8" name="Object7"/>
          <p:cNvSpPr/>
          <p:nvPr/>
        </p:nvSpPr>
        <p:spPr>
          <a:xfrm>
            <a:off x="3829050" y="4743450"/>
            <a:ext cx="1971675" cy="1077218"/>
          </a:xfrm>
          <a:prstGeom prst="rect">
            <a:avLst/>
          </a:prstGeom>
          <a:noFill/>
          <a:ln/>
        </p:spPr>
        <p:txBody>
          <a:bodyPr wrap="square" lIns="0" tIns="0" rIns="0" bIns="0" rtlCol="0" anchor="t">
            <a:spAutoFit/>
          </a:bodyPr>
          <a:lstStyle/>
          <a:p>
            <a:pPr algn="ctr">
              <a:lnSpc>
                <a:spcPts val="1400"/>
              </a:lnSpc>
            </a:pPr>
            <a:r>
              <a:rPr lang="en-US" sz="1200" dirty="0" smtClean="0">
                <a:solidFill>
                  <a:srgbClr val="4B6176"/>
                </a:solidFill>
                <a:latin typeface="Roboto Regular" pitchFamily="34" charset="0"/>
                <a:ea typeface="Roboto Regular" pitchFamily="34" charset="-122"/>
                <a:cs typeface="Roboto Regular" pitchFamily="34" charset="-120"/>
              </a:rPr>
              <a:t>The Client or the Bank pays the invoice within </a:t>
            </a:r>
            <a:r>
              <a:rPr lang="en-US" sz="1200" b="1" dirty="0" smtClean="0">
                <a:solidFill>
                  <a:srgbClr val="4B6176"/>
                </a:solidFill>
                <a:latin typeface="Roboto Regular" pitchFamily="34" charset="0"/>
                <a:ea typeface="Roboto Regular" pitchFamily="34" charset="-122"/>
                <a:cs typeface="Roboto Regular" pitchFamily="34" charset="-120"/>
              </a:rPr>
              <a:t>2</a:t>
            </a:r>
            <a:r>
              <a:rPr lang="en-US" sz="1200" dirty="0" smtClean="0">
                <a:solidFill>
                  <a:srgbClr val="4B6176"/>
                </a:solidFill>
                <a:latin typeface="Roboto Regular" pitchFamily="34" charset="0"/>
                <a:ea typeface="Roboto Regular" pitchFamily="34" charset="-122"/>
                <a:cs typeface="Roboto Regular" pitchFamily="34" charset="-120"/>
              </a:rPr>
              <a:t> business days. </a:t>
            </a:r>
            <a:r>
              <a:rPr lang="en-US" sz="1200" dirty="0">
                <a:solidFill>
                  <a:srgbClr val="4B6176"/>
                </a:solidFill>
                <a:latin typeface="Roboto Regular" pitchFamily="34" charset="0"/>
                <a:ea typeface="Roboto Regular" pitchFamily="34" charset="-122"/>
                <a:cs typeface="Roboto Regular" pitchFamily="34" charset="-120"/>
              </a:rPr>
              <a:t>
* If the Client fails to pay the invoice the Bank is granted the right to pay (</a:t>
            </a:r>
            <a:r>
              <a:rPr lang="en-US" sz="1200" b="1" dirty="0">
                <a:solidFill>
                  <a:srgbClr val="4B6176"/>
                </a:solidFill>
                <a:latin typeface="Roboto Bold" pitchFamily="34" charset="0"/>
                <a:ea typeface="Roboto Bold" pitchFamily="34" charset="-122"/>
                <a:cs typeface="Roboto Bold" pitchFamily="34" charset="-120"/>
              </a:rPr>
              <a:t>4</a:t>
            </a:r>
            <a:r>
              <a:rPr lang="en-US" sz="1200" dirty="0">
                <a:solidFill>
                  <a:srgbClr val="4B6176"/>
                </a:solidFill>
                <a:latin typeface="Roboto Regular" pitchFamily="34" charset="0"/>
                <a:ea typeface="Roboto Regular" pitchFamily="34" charset="-122"/>
                <a:cs typeface="Roboto Regular" pitchFamily="34" charset="-120"/>
              </a:rPr>
              <a:t> days)</a:t>
            </a:r>
            <a:endParaRPr lang="en-US" sz="1200" dirty="0"/>
          </a:p>
        </p:txBody>
      </p:sp>
      <p:sp>
        <p:nvSpPr>
          <p:cNvPr id="9" name="Object8"/>
          <p:cNvSpPr/>
          <p:nvPr/>
        </p:nvSpPr>
        <p:spPr>
          <a:xfrm>
            <a:off x="5832144" y="4733925"/>
            <a:ext cx="1971675" cy="359073"/>
          </a:xfrm>
          <a:prstGeom prst="rect">
            <a:avLst/>
          </a:prstGeom>
          <a:noFill/>
          <a:ln/>
        </p:spPr>
        <p:txBody>
          <a:bodyPr wrap="square" lIns="0" tIns="0" rIns="0" bIns="0" rtlCol="0" anchor="t">
            <a:spAutoFit/>
          </a:bodyPr>
          <a:lstStyle/>
          <a:p>
            <a:pPr algn="ctr">
              <a:lnSpc>
                <a:spcPts val="1400"/>
              </a:lnSpc>
            </a:pPr>
            <a:r>
              <a:rPr lang="en-US" sz="1200" dirty="0">
                <a:solidFill>
                  <a:srgbClr val="4B6176"/>
                </a:solidFill>
                <a:latin typeface="Roboto Regular" pitchFamily="34" charset="0"/>
                <a:ea typeface="Roboto Regular" pitchFamily="34" charset="-122"/>
                <a:cs typeface="Roboto Regular" pitchFamily="34" charset="-120"/>
              </a:rPr>
              <a:t>Monitoring of the pledged gas on the I-Platform</a:t>
            </a:r>
            <a:endParaRPr lang="en-US" sz="1200" dirty="0"/>
          </a:p>
        </p:txBody>
      </p:sp>
      <p:sp>
        <p:nvSpPr>
          <p:cNvPr id="10" name="Object9"/>
          <p:cNvSpPr/>
          <p:nvPr/>
        </p:nvSpPr>
        <p:spPr>
          <a:xfrm>
            <a:off x="7772400" y="4743450"/>
            <a:ext cx="1971675" cy="718145"/>
          </a:xfrm>
          <a:prstGeom prst="rect">
            <a:avLst/>
          </a:prstGeom>
          <a:noFill/>
          <a:ln/>
        </p:spPr>
        <p:txBody>
          <a:bodyPr wrap="square" lIns="0" tIns="0" rIns="0" bIns="0" rtlCol="0" anchor="t">
            <a:spAutoFit/>
          </a:bodyPr>
          <a:lstStyle/>
          <a:p>
            <a:pPr algn="ctr">
              <a:lnSpc>
                <a:spcPts val="1400"/>
              </a:lnSpc>
            </a:pPr>
            <a:r>
              <a:rPr lang="en-US" sz="1200" dirty="0">
                <a:solidFill>
                  <a:srgbClr val="4B6176"/>
                </a:solidFill>
                <a:latin typeface="Roboto Regular" pitchFamily="34" charset="0"/>
                <a:ea typeface="Roboto Regular" pitchFamily="34" charset="-122"/>
                <a:cs typeface="Roboto Regular" pitchFamily="34" charset="-120"/>
              </a:rPr>
              <a:t>The GSF Operator issues and sends a bilateral Service Delivery Certificate for signing</a:t>
            </a:r>
            <a:endParaRPr lang="en-US" sz="1200" dirty="0"/>
          </a:p>
        </p:txBody>
      </p:sp>
      <p:sp>
        <p:nvSpPr>
          <p:cNvPr id="11" name="Object10"/>
          <p:cNvSpPr/>
          <p:nvPr/>
        </p:nvSpPr>
        <p:spPr>
          <a:xfrm>
            <a:off x="4276725" y="3937472"/>
            <a:ext cx="1028700" cy="230832"/>
          </a:xfrm>
          <a:prstGeom prst="rect">
            <a:avLst/>
          </a:prstGeom>
          <a:noFill/>
          <a:ln/>
        </p:spPr>
        <p:txBody>
          <a:bodyPr wrap="square" lIns="0" tIns="0" rIns="0" bIns="0" rtlCol="0" anchor="ctr">
            <a:spAutoFit/>
          </a:bodyPr>
          <a:lstStyle/>
          <a:p>
            <a:pPr algn="ctr">
              <a:lnSpc>
                <a:spcPts val="1800"/>
              </a:lnSpc>
            </a:pPr>
            <a:r>
              <a:rPr lang="en-US" sz="1500" dirty="0">
                <a:solidFill>
                  <a:srgbClr val="405569"/>
                </a:solidFill>
                <a:latin typeface="Roboto Regular" pitchFamily="34" charset="0"/>
                <a:ea typeface="Roboto Regular" pitchFamily="34" charset="-122"/>
                <a:cs typeface="Roboto Regular" pitchFamily="34" charset="-120"/>
              </a:rPr>
              <a:t>2. </a:t>
            </a:r>
            <a:r>
              <a:rPr lang="en-US" sz="1500" dirty="0" smtClean="0">
                <a:solidFill>
                  <a:srgbClr val="405569"/>
                </a:solidFill>
                <a:latin typeface="Roboto Regular" pitchFamily="34" charset="0"/>
                <a:ea typeface="Roboto Regular" pitchFamily="34" charset="-122"/>
                <a:cs typeface="Roboto Regular" pitchFamily="34" charset="-120"/>
              </a:rPr>
              <a:t>Payment</a:t>
            </a:r>
            <a:endParaRPr lang="en-US" sz="1500" dirty="0"/>
          </a:p>
        </p:txBody>
      </p:sp>
      <p:sp>
        <p:nvSpPr>
          <p:cNvPr id="12" name="Object11"/>
          <p:cNvSpPr/>
          <p:nvPr/>
        </p:nvSpPr>
        <p:spPr>
          <a:xfrm>
            <a:off x="5791200" y="3822056"/>
            <a:ext cx="1905000" cy="461665"/>
          </a:xfrm>
          <a:prstGeom prst="rect">
            <a:avLst/>
          </a:prstGeom>
          <a:noFill/>
          <a:ln/>
        </p:spPr>
        <p:txBody>
          <a:bodyPr wrap="square" lIns="0" tIns="0" rIns="0" bIns="0" rtlCol="0" anchor="ctr">
            <a:spAutoFit/>
          </a:bodyPr>
          <a:lstStyle/>
          <a:p>
            <a:pPr algn="ctr">
              <a:lnSpc>
                <a:spcPts val="1800"/>
              </a:lnSpc>
            </a:pPr>
            <a:r>
              <a:rPr lang="en-US" sz="1500" dirty="0">
                <a:solidFill>
                  <a:srgbClr val="405569"/>
                </a:solidFill>
                <a:latin typeface="Roboto Regular" pitchFamily="34" charset="0"/>
                <a:ea typeface="Roboto Regular" pitchFamily="34" charset="-122"/>
                <a:cs typeface="Roboto Regular" pitchFamily="34" charset="-120"/>
              </a:rPr>
              <a:t>3. </a:t>
            </a:r>
            <a:r>
              <a:rPr lang="en-US" sz="1500" dirty="0" smtClean="0">
                <a:solidFill>
                  <a:srgbClr val="405569"/>
                </a:solidFill>
                <a:latin typeface="Roboto Regular" pitchFamily="34" charset="0"/>
                <a:ea typeface="Roboto Regular" pitchFamily="34" charset="-122"/>
                <a:cs typeface="Roboto Regular" pitchFamily="34" charset="-120"/>
              </a:rPr>
              <a:t>Provision of the service</a:t>
            </a:r>
            <a:endParaRPr lang="en-US" sz="1500" dirty="0"/>
          </a:p>
        </p:txBody>
      </p:sp>
      <p:sp>
        <p:nvSpPr>
          <p:cNvPr id="13" name="Object12"/>
          <p:cNvSpPr/>
          <p:nvPr/>
        </p:nvSpPr>
        <p:spPr>
          <a:xfrm>
            <a:off x="7658100" y="3822056"/>
            <a:ext cx="2495550" cy="461665"/>
          </a:xfrm>
          <a:prstGeom prst="rect">
            <a:avLst/>
          </a:prstGeom>
          <a:noFill/>
          <a:ln/>
        </p:spPr>
        <p:txBody>
          <a:bodyPr wrap="square" lIns="0" tIns="0" rIns="0" bIns="0" rtlCol="0" anchor="ctr">
            <a:spAutoFit/>
          </a:bodyPr>
          <a:lstStyle/>
          <a:p>
            <a:pPr algn="ctr">
              <a:lnSpc>
                <a:spcPts val="1800"/>
              </a:lnSpc>
            </a:pPr>
            <a:r>
              <a:rPr lang="en-US" sz="1500" dirty="0">
                <a:solidFill>
                  <a:srgbClr val="405569"/>
                </a:solidFill>
                <a:latin typeface="Roboto Regular" pitchFamily="34" charset="0"/>
                <a:ea typeface="Roboto Regular" pitchFamily="34" charset="-122"/>
                <a:cs typeface="Roboto Regular" pitchFamily="34" charset="-120"/>
              </a:rPr>
              <a:t>4. </a:t>
            </a:r>
            <a:r>
              <a:rPr lang="en-US" sz="1500" dirty="0" smtClean="0">
                <a:solidFill>
                  <a:srgbClr val="405569"/>
                </a:solidFill>
                <a:latin typeface="Roboto Regular" pitchFamily="34" charset="0"/>
                <a:ea typeface="Roboto Regular" pitchFamily="34" charset="-122"/>
                <a:cs typeface="Roboto Regular" pitchFamily="34" charset="-120"/>
              </a:rPr>
              <a:t>Service Delivery Certificate</a:t>
            </a:r>
            <a:endParaRPr lang="en-US" sz="1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FFFFFF"/>
        </a:solidFill>
        <a:effectLst/>
      </p:bgPr>
    </p:bg>
    <p:spTree>
      <p:nvGrpSpPr>
        <p:cNvPr id="1" name=""/>
        <p:cNvGrpSpPr/>
        <p:nvPr/>
      </p:nvGrpSpPr>
      <p:grpSpPr>
        <a:xfrm>
          <a:off x="0" y="0"/>
          <a:ext cx="0" cy="0"/>
          <a:chOff x="0" y="0"/>
          <a:chExt cx="0" cy="0"/>
        </a:xfrm>
      </p:grpSpPr>
      <p:pic>
        <p:nvPicPr>
          <p:cNvPr id="2" name="Object 1" descr="preencoded.png"/>
          <p:cNvPicPr>
            <a:picLocks noChangeAspect="1"/>
          </p:cNvPicPr>
          <p:nvPr/>
        </p:nvPicPr>
        <p:blipFill>
          <a:blip r:embed="rId3">
            <a:extLst>
              <a:ext uri="{96DAC541-7B7A-43D3-8B79-37D633B846F1}">
                <asvg:svgBlip xmlns:asvg="http://schemas.microsoft.com/office/drawing/2016/SVG/main" xmlns="" r:embed="rId4"/>
              </a:ext>
            </a:extLst>
          </a:blip>
          <a:srcRect/>
          <a:stretch/>
        </p:blipFill>
        <p:spPr>
          <a:xfrm>
            <a:off x="0" y="0"/>
            <a:ext cx="12211050" cy="6858000"/>
          </a:xfrm>
          <a:prstGeom prst="rect">
            <a:avLst/>
          </a:prstGeom>
        </p:spPr>
      </p:pic>
      <p:pic>
        <p:nvPicPr>
          <p:cNvPr id="3" name="Object 2" descr="preencoded.png"/>
          <p:cNvPicPr>
            <a:picLocks noChangeAspect="1"/>
          </p:cNvPicPr>
          <p:nvPr/>
        </p:nvPicPr>
        <p:blipFill>
          <a:blip r:embed="rId5"/>
          <a:srcRect/>
          <a:stretch/>
        </p:blipFill>
        <p:spPr>
          <a:xfrm>
            <a:off x="695325" y="2247900"/>
            <a:ext cx="10077450" cy="2905125"/>
          </a:xfrm>
          <a:prstGeom prst="rect">
            <a:avLst/>
          </a:prstGeom>
        </p:spPr>
      </p:pic>
      <p:sp>
        <p:nvSpPr>
          <p:cNvPr id="4" name="Object3"/>
          <p:cNvSpPr/>
          <p:nvPr/>
        </p:nvSpPr>
        <p:spPr>
          <a:xfrm>
            <a:off x="11220450" y="6029325"/>
            <a:ext cx="295275" cy="200025"/>
          </a:xfrm>
          <a:prstGeom prst="rect">
            <a:avLst/>
          </a:prstGeom>
          <a:noFill/>
          <a:ln/>
        </p:spPr>
        <p:txBody>
          <a:bodyPr wrap="square" lIns="0" tIns="0" rIns="0" bIns="0" rtlCol="0" anchor="ctr">
            <a:spAutoFit/>
          </a:bodyPr>
          <a:lstStyle/>
          <a:p>
            <a:pPr algn="r">
              <a:lnSpc>
                <a:spcPts val="1600"/>
              </a:lnSpc>
            </a:pPr>
            <a:r>
              <a:rPr lang="en-US" sz="1400" dirty="0">
                <a:solidFill>
                  <a:srgbClr val="FFFFFF"/>
                </a:solidFill>
                <a:latin typeface="Roboto Regular" pitchFamily="34" charset="0"/>
                <a:ea typeface="Roboto Regular" pitchFamily="34" charset="-122"/>
                <a:cs typeface="Roboto Regular" pitchFamily="34" charset="-120"/>
              </a:rPr>
              <a:t>9</a:t>
            </a:r>
            <a:endParaRPr lang="en-US" sz="1400" dirty="0"/>
          </a:p>
        </p:txBody>
      </p:sp>
      <p:sp>
        <p:nvSpPr>
          <p:cNvPr id="5" name="Object4"/>
          <p:cNvSpPr/>
          <p:nvPr/>
        </p:nvSpPr>
        <p:spPr>
          <a:xfrm>
            <a:off x="7200900" y="2533650"/>
            <a:ext cx="3571875" cy="1102866"/>
          </a:xfrm>
          <a:prstGeom prst="rect">
            <a:avLst/>
          </a:prstGeom>
          <a:noFill/>
          <a:ln/>
        </p:spPr>
        <p:txBody>
          <a:bodyPr wrap="square" lIns="0" tIns="0" rIns="0" bIns="0" rtlCol="0" anchor="t">
            <a:spAutoFit/>
          </a:bodyPr>
          <a:lstStyle/>
          <a:p>
            <a:pPr algn="r">
              <a:lnSpc>
                <a:spcPts val="4300"/>
              </a:lnSpc>
            </a:pPr>
            <a:r>
              <a:rPr lang="en-US" sz="3600" b="1" kern="0" spc="200" dirty="0" smtClean="0">
                <a:solidFill>
                  <a:srgbClr val="009BD9"/>
                </a:solidFill>
                <a:latin typeface="Roboto Bold" pitchFamily="34" charset="0"/>
                <a:ea typeface="Roboto Bold" pitchFamily="34" charset="-122"/>
                <a:cs typeface="Roboto Bold" pitchFamily="34" charset="-120"/>
              </a:rPr>
              <a:t>ADDITIONAL AGREEMENT</a:t>
            </a:r>
            <a:endParaRPr lang="en-US" sz="3600" dirty="0"/>
          </a:p>
        </p:txBody>
      </p:sp>
      <p:sp>
        <p:nvSpPr>
          <p:cNvPr id="6" name="Object5"/>
          <p:cNvSpPr/>
          <p:nvPr/>
        </p:nvSpPr>
        <p:spPr>
          <a:xfrm>
            <a:off x="1733550" y="2621086"/>
            <a:ext cx="4189578" cy="1885131"/>
          </a:xfrm>
          <a:prstGeom prst="rect">
            <a:avLst/>
          </a:prstGeom>
          <a:noFill/>
          <a:ln/>
        </p:spPr>
        <p:txBody>
          <a:bodyPr wrap="square" lIns="0" tIns="0" rIns="0" bIns="0" rtlCol="0" anchor="t">
            <a:spAutoFit/>
          </a:bodyPr>
          <a:lstStyle/>
          <a:p>
            <a:pPr>
              <a:lnSpc>
                <a:spcPts val="2100"/>
              </a:lnSpc>
            </a:pPr>
            <a:r>
              <a:rPr lang="en-US" sz="1800" dirty="0" smtClean="0">
                <a:solidFill>
                  <a:srgbClr val="566F85"/>
                </a:solidFill>
                <a:latin typeface="Roboto Regular" pitchFamily="34" charset="0"/>
                <a:ea typeface="Roboto Regular" pitchFamily="34" charset="-122"/>
                <a:cs typeface="Roboto Regular" pitchFamily="34" charset="-120"/>
              </a:rPr>
              <a:t>The GSF Operator must be notified in writing of any changes of the natural </a:t>
            </a:r>
            <a:r>
              <a:rPr lang="en-US" dirty="0">
                <a:solidFill>
                  <a:srgbClr val="566F85"/>
                </a:solidFill>
                <a:latin typeface="Roboto Regular" pitchFamily="34" charset="0"/>
                <a:ea typeface="Roboto Regular" pitchFamily="34" charset="-122"/>
                <a:cs typeface="Roboto Regular" pitchFamily="34" charset="-120"/>
              </a:rPr>
              <a:t>gas </a:t>
            </a:r>
            <a:r>
              <a:rPr lang="en-US" dirty="0" smtClean="0">
                <a:solidFill>
                  <a:srgbClr val="566F85"/>
                </a:solidFill>
                <a:latin typeface="Roboto Regular" pitchFamily="34" charset="0"/>
                <a:ea typeface="Roboto Regular" pitchFamily="34" charset="-122"/>
                <a:cs typeface="Roboto Regular" pitchFamily="34" charset="-120"/>
              </a:rPr>
              <a:t>quantity that </a:t>
            </a:r>
            <a:r>
              <a:rPr lang="en-US" sz="1800" dirty="0" smtClean="0">
                <a:solidFill>
                  <a:srgbClr val="566F85"/>
                </a:solidFill>
                <a:latin typeface="Roboto Regular" pitchFamily="34" charset="0"/>
                <a:ea typeface="Roboto Regular" pitchFamily="34" charset="-122"/>
                <a:cs typeface="Roboto Regular" pitchFamily="34" charset="-120"/>
              </a:rPr>
              <a:t>is the subject matter of the Monitoring Agreement/Supplement to the Monitoring Agreement, subject to mandatory execution of an </a:t>
            </a:r>
            <a:r>
              <a:rPr lang="en-US" sz="1800" dirty="0" smtClean="0">
                <a:solidFill>
                  <a:srgbClr val="009BD9"/>
                </a:solidFill>
                <a:latin typeface="Roboto Regular" pitchFamily="34" charset="0"/>
                <a:ea typeface="Roboto Regular" pitchFamily="34" charset="-122"/>
                <a:cs typeface="Roboto Regular" pitchFamily="34" charset="-120"/>
              </a:rPr>
              <a:t>Additional Agreement</a:t>
            </a:r>
            <a:r>
              <a:rPr lang="en-US" sz="1800" dirty="0" smtClean="0">
                <a:solidFill>
                  <a:srgbClr val="566F85"/>
                </a:solidFill>
                <a:latin typeface="Roboto Regular" pitchFamily="34" charset="0"/>
                <a:ea typeface="Roboto Regular" pitchFamily="34" charset="-122"/>
                <a:cs typeface="Roboto Regular" pitchFamily="34" charset="-120"/>
              </a:rPr>
              <a:t>.</a:t>
            </a:r>
            <a:endParaRPr lang="en-US"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793</Words>
  <Application>Microsoft Office PowerPoint</Application>
  <PresentationFormat>Widescreen</PresentationFormat>
  <Paragraphs>99</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2020-11-25T11:49:00Z</dcterms:created>
  <dcterms:modified xsi:type="dcterms:W3CDTF">2020-11-25T11:49:00Z</dcterms:modified>
</cp:coreProperties>
</file>